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4" r:id="rId1"/>
  </p:sldMasterIdLst>
  <p:notesMasterIdLst>
    <p:notesMasterId r:id="rId23"/>
  </p:notesMasterIdLst>
  <p:handoutMasterIdLst>
    <p:handoutMasterId r:id="rId24"/>
  </p:handoutMasterIdLst>
  <p:sldIdLst>
    <p:sldId id="256" r:id="rId2"/>
    <p:sldId id="3362" r:id="rId3"/>
    <p:sldId id="3356" r:id="rId4"/>
    <p:sldId id="3357" r:id="rId5"/>
    <p:sldId id="3358" r:id="rId6"/>
    <p:sldId id="1790802379" r:id="rId7"/>
    <p:sldId id="1790802380" r:id="rId8"/>
    <p:sldId id="3360" r:id="rId9"/>
    <p:sldId id="2147375968" r:id="rId10"/>
    <p:sldId id="3359" r:id="rId11"/>
    <p:sldId id="1790803197" r:id="rId12"/>
    <p:sldId id="2147375952" r:id="rId13"/>
    <p:sldId id="2076137405" r:id="rId14"/>
    <p:sldId id="470" r:id="rId15"/>
    <p:sldId id="384" r:id="rId16"/>
    <p:sldId id="469" r:id="rId17"/>
    <p:sldId id="2147375969" r:id="rId18"/>
    <p:sldId id="535" r:id="rId19"/>
    <p:sldId id="536" r:id="rId20"/>
    <p:sldId id="471" r:id="rId21"/>
    <p:sldId id="557" r:id="rId22"/>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192" userDrawn="1">
          <p15:clr>
            <a:srgbClr val="A4A3A4"/>
          </p15:clr>
        </p15:guide>
        <p15:guide id="3" pos="7584" userDrawn="1">
          <p15:clr>
            <a:srgbClr val="A4A3A4"/>
          </p15:clr>
        </p15:guide>
        <p15:guide id="4" orient="horz" pos="120" userDrawn="1">
          <p15:clr>
            <a:srgbClr val="A4A3A4"/>
          </p15:clr>
        </p15:guide>
        <p15:guide id="5" pos="7488" userDrawn="1">
          <p15:clr>
            <a:srgbClr val="A4A3A4"/>
          </p15:clr>
        </p15:guide>
        <p15:guide id="6" orient="horz" pos="672" userDrawn="1">
          <p15:clr>
            <a:srgbClr val="A4A3A4"/>
          </p15:clr>
        </p15:guide>
        <p15:guide id="7" orient="horz" pos="528" userDrawn="1">
          <p15:clr>
            <a:srgbClr val="A4A3A4"/>
          </p15:clr>
        </p15:guide>
        <p15:guide id="8" orient="horz" pos="17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3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DAE2E8"/>
    <a:srgbClr val="ECECEC"/>
    <a:srgbClr val="8A8A8A"/>
    <a:srgbClr val="32323C"/>
    <a:srgbClr val="EBEBEB"/>
    <a:srgbClr val="CACA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7DB75-8CDA-42E8-A3CA-5C618FAF5A1F}" v="390" dt="2022-06-22T14:20:55.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24" autoAdjust="0"/>
    <p:restoredTop sz="72247" autoAdjust="0"/>
  </p:normalViewPr>
  <p:slideViewPr>
    <p:cSldViewPr snapToGrid="0">
      <p:cViewPr varScale="1">
        <p:scale>
          <a:sx n="81" d="100"/>
          <a:sy n="81" d="100"/>
        </p:scale>
        <p:origin x="114" y="198"/>
      </p:cViewPr>
      <p:guideLst>
        <p:guide orient="horz" pos="3960"/>
        <p:guide pos="192"/>
        <p:guide pos="7584"/>
        <p:guide orient="horz" pos="120"/>
        <p:guide pos="7488"/>
        <p:guide orient="horz" pos="672"/>
        <p:guide orient="horz" pos="528"/>
        <p:guide orient="horz" pos="1704"/>
      </p:guideLst>
    </p:cSldViewPr>
  </p:slideViewPr>
  <p:outlineViewPr>
    <p:cViewPr>
      <p:scale>
        <a:sx n="25" d="100"/>
        <a:sy n="25"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302442" cy="34127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1949" y="1"/>
            <a:ext cx="4302442" cy="341277"/>
          </a:xfrm>
          <a:prstGeom prst="rect">
            <a:avLst/>
          </a:prstGeom>
        </p:spPr>
        <p:txBody>
          <a:bodyPr vert="horz" lIns="91440" tIns="45720" rIns="91440" bIns="45720" rtlCol="0"/>
          <a:lstStyle>
            <a:lvl1pPr algn="r">
              <a:defRPr sz="1200"/>
            </a:lvl1pPr>
          </a:lstStyle>
          <a:p>
            <a:fld id="{05E9E6D4-0BF1-42E9-8D88-8E25746C0653}" type="datetimeFigureOut">
              <a:rPr lang="en-US" smtClean="0"/>
              <a:t>6/21/2022</a:t>
            </a:fld>
            <a:endParaRPr lang="en-US" dirty="0"/>
          </a:p>
        </p:txBody>
      </p:sp>
      <p:sp>
        <p:nvSpPr>
          <p:cNvPr id="4" name="Footer Placeholder 3"/>
          <p:cNvSpPr>
            <a:spLocks noGrp="1"/>
          </p:cNvSpPr>
          <p:nvPr>
            <p:ph type="ftr" sz="quarter" idx="2"/>
          </p:nvPr>
        </p:nvSpPr>
        <p:spPr>
          <a:xfrm>
            <a:off x="1" y="6456399"/>
            <a:ext cx="4302442" cy="34127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1949" y="6456399"/>
            <a:ext cx="4302442" cy="341277"/>
          </a:xfrm>
          <a:prstGeom prst="rect">
            <a:avLst/>
          </a:prstGeom>
        </p:spPr>
        <p:txBody>
          <a:bodyPr vert="horz" lIns="91440" tIns="45720" rIns="91440" bIns="45720" rtlCol="0" anchor="b"/>
          <a:lstStyle>
            <a:lvl1pPr algn="r">
              <a:defRPr sz="1200"/>
            </a:lvl1pPr>
          </a:lstStyle>
          <a:p>
            <a:fld id="{48605FA5-4470-4340-A32E-B806389348D4}" type="slidenum">
              <a:rPr lang="en-US" smtClean="0"/>
              <a:t>‹#›</a:t>
            </a:fld>
            <a:endParaRPr lang="en-US" dirty="0"/>
          </a:p>
        </p:txBody>
      </p:sp>
    </p:spTree>
    <p:extLst>
      <p:ext uri="{BB962C8B-B14F-4D97-AF65-F5344CB8AC3E}">
        <p14:creationId xmlns:p14="http://schemas.microsoft.com/office/powerpoint/2010/main" val="634997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06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622798" y="0"/>
            <a:ext cx="4301543" cy="341064"/>
          </a:xfrm>
          <a:prstGeom prst="rect">
            <a:avLst/>
          </a:prstGeom>
        </p:spPr>
        <p:txBody>
          <a:bodyPr vert="horz" lIns="93177" tIns="46589" rIns="93177" bIns="46589" rtlCol="0"/>
          <a:lstStyle>
            <a:lvl1pPr algn="r">
              <a:defRPr sz="1200"/>
            </a:lvl1pPr>
          </a:lstStyle>
          <a:p>
            <a:fld id="{F1738F4F-4FF5-44E5-A444-6B9B0B2B80A7}" type="datetimeFigureOut">
              <a:rPr lang="en-US" smtClean="0"/>
              <a:t>6/21/2022</a:t>
            </a:fld>
            <a:endParaRPr lang="en-US" dirty="0"/>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1543" cy="34106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3177" tIns="46589" rIns="93177" bIns="46589" rtlCol="0" anchor="b"/>
          <a:lstStyle>
            <a:lvl1pPr algn="r">
              <a:defRPr sz="1200"/>
            </a:lvl1pPr>
          </a:lstStyle>
          <a:p>
            <a:fld id="{00BCC06A-4900-4DEF-A9DD-8AF8DEE5D95D}" type="slidenum">
              <a:rPr lang="en-US" smtClean="0"/>
              <a:t>‹#›</a:t>
            </a:fld>
            <a:endParaRPr lang="en-US" dirty="0"/>
          </a:p>
        </p:txBody>
      </p:sp>
    </p:spTree>
    <p:extLst>
      <p:ext uri="{BB962C8B-B14F-4D97-AF65-F5344CB8AC3E}">
        <p14:creationId xmlns:p14="http://schemas.microsoft.com/office/powerpoint/2010/main" val="172787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a:t>
            </a:fld>
            <a:endParaRPr lang="en-US" dirty="0"/>
          </a:p>
        </p:txBody>
      </p:sp>
    </p:spTree>
    <p:extLst>
      <p:ext uri="{BB962C8B-B14F-4D97-AF65-F5344CB8AC3E}">
        <p14:creationId xmlns:p14="http://schemas.microsoft.com/office/powerpoint/2010/main" val="305779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Throughout ‘22 we will continue to strengthen the integration of our comprehensive Automation portfolio that provides you the ability to penetrate different LOB customers with up and cross-sell potential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will continue to win in the enterprise and SMB markets by focusing on what differentiates us from the competition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what differentiates Kofax is our ability to use our Cognitive Capture heritage, coupled with our Workflow Orchestration strategy…to transform content-intensive workflows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stands true across IA, AP, PA and Productivity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Focusing on Digitally Transforming ‘Content-Intensive’ Workflows is the way we expand from back-office document imaging use cases to front office complex content-intensive use cases WHILE differentiating ourselves from other Workflow solutions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344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Write down the corporate</a:t>
            </a:r>
            <a:r>
              <a:rPr lang="en-GB" baseline="0" dirty="0"/>
              <a:t> vision and mission statement. What are the CEO’s plans for the next year? Read the website. If the company is publically listed in the USA, read the business risks in their SEC quarterly reports.</a:t>
            </a:r>
            <a:endParaRPr lang="en-GB" dirty="0"/>
          </a:p>
          <a:p>
            <a:r>
              <a:rPr lang="en-GB" dirty="0"/>
              <a:t>Expect your sales colleagues to have done this deep analyse</a:t>
            </a:r>
            <a:r>
              <a:rPr lang="en-GB" baseline="0" dirty="0"/>
              <a:t> and be able to itemize and prioritize the goals, needs and pains.</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15</a:t>
            </a:fld>
            <a:endParaRPr lang="en-US" dirty="0"/>
          </a:p>
        </p:txBody>
      </p:sp>
    </p:spTree>
    <p:extLst>
      <p:ext uri="{BB962C8B-B14F-4D97-AF65-F5344CB8AC3E}">
        <p14:creationId xmlns:p14="http://schemas.microsoft.com/office/powerpoint/2010/main" val="3061436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solidFill>
                  <a:srgbClr val="0064BE"/>
                </a:solidFill>
              </a:rPr>
              <a:t>Who’s job is this??</a:t>
            </a:r>
            <a:r>
              <a:rPr lang="en-AU" baseline="0" dirty="0">
                <a:solidFill>
                  <a:srgbClr val="0064BE"/>
                </a:solidFill>
              </a:rPr>
              <a:t> </a:t>
            </a:r>
            <a:r>
              <a:rPr lang="en-AU" dirty="0">
                <a:solidFill>
                  <a:srgbClr val="0064BE"/>
                </a:solidFill>
              </a:rPr>
              <a:t>The Account Manager! Not the Sales Engineer!</a:t>
            </a:r>
            <a:endParaRPr lang="de-AT" dirty="0">
              <a:solidFill>
                <a:srgbClr val="0064BE"/>
              </a:solidFill>
            </a:endParaRPr>
          </a:p>
          <a:p>
            <a:pPr algn="l"/>
            <a:endParaRPr lang="de-AT" dirty="0"/>
          </a:p>
        </p:txBody>
      </p:sp>
      <p:sp>
        <p:nvSpPr>
          <p:cNvPr id="4" name="Date Placeholder 3"/>
          <p:cNvSpPr>
            <a:spLocks noGrp="1"/>
          </p:cNvSpPr>
          <p:nvPr>
            <p:ph type="dt" sz="quarter" idx="10"/>
          </p:nvPr>
        </p:nvSpPr>
        <p:spPr/>
        <p:txBody>
          <a:bodyPr/>
          <a:lstStyle/>
          <a:p>
            <a:pPr>
              <a:defRPr/>
            </a:pPr>
            <a:fld id="{FDA736B0-588C-4055-B55E-3CC6D2C7BED9}" type="datetime1">
              <a:rPr lang="en-US" smtClean="0"/>
              <a:pPr>
                <a:defRPr/>
              </a:pPr>
              <a:t>6/21/2022</a:t>
            </a:fld>
            <a:endParaRPr lang="en-US"/>
          </a:p>
        </p:txBody>
      </p:sp>
    </p:spTree>
    <p:extLst>
      <p:ext uri="{BB962C8B-B14F-4D97-AF65-F5344CB8AC3E}">
        <p14:creationId xmlns:p14="http://schemas.microsoft.com/office/powerpoint/2010/main" val="383902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CC06A-4900-4DEF-A9DD-8AF8DEE5D95D}" type="slidenum">
              <a:rPr lang="en-US" smtClean="0"/>
              <a:t>17</a:t>
            </a:fld>
            <a:endParaRPr lang="en-US" dirty="0"/>
          </a:p>
        </p:txBody>
      </p:sp>
    </p:spTree>
    <p:extLst>
      <p:ext uri="{BB962C8B-B14F-4D97-AF65-F5344CB8AC3E}">
        <p14:creationId xmlns:p14="http://schemas.microsoft.com/office/powerpoint/2010/main" val="99236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CC06A-4900-4DEF-A9DD-8AF8DEE5D95D}" type="slidenum">
              <a:rPr lang="en-US" smtClean="0"/>
              <a:t>18</a:t>
            </a:fld>
            <a:endParaRPr lang="en-US" dirty="0"/>
          </a:p>
        </p:txBody>
      </p:sp>
    </p:spTree>
    <p:extLst>
      <p:ext uri="{BB962C8B-B14F-4D97-AF65-F5344CB8AC3E}">
        <p14:creationId xmlns:p14="http://schemas.microsoft.com/office/powerpoint/2010/main" val="115917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been living through a century of massive change in industry, information, and now perhaps the intelligence age. Cloud, pandemic, climate, war are now all front of mind.</a:t>
            </a:r>
          </a:p>
          <a:p>
            <a:r>
              <a:rPr lang="en-GB" dirty="0"/>
              <a:t>We are in a phase of consolidation and optimization of new technologies.</a:t>
            </a:r>
          </a:p>
          <a:p>
            <a:endParaRPr lang="en-GB" dirty="0"/>
          </a:p>
        </p:txBody>
      </p:sp>
      <p:sp>
        <p:nvSpPr>
          <p:cNvPr id="4" name="Slide Number Placeholder 3"/>
          <p:cNvSpPr>
            <a:spLocks noGrp="1"/>
          </p:cNvSpPr>
          <p:nvPr>
            <p:ph type="sldNum" sz="quarter" idx="5"/>
          </p:nvPr>
        </p:nvSpPr>
        <p:spPr/>
        <p:txBody>
          <a:bodyPr/>
          <a:lstStyle/>
          <a:p>
            <a:fld id="{00BCC06A-4900-4DEF-A9DD-8AF8DEE5D95D}" type="slidenum">
              <a:rPr lang="en-US" smtClean="0"/>
              <a:t>3</a:t>
            </a:fld>
            <a:endParaRPr lang="en-US" dirty="0"/>
          </a:p>
        </p:txBody>
      </p:sp>
    </p:spTree>
    <p:extLst>
      <p:ext uri="{BB962C8B-B14F-4D97-AF65-F5344CB8AC3E}">
        <p14:creationId xmlns:p14="http://schemas.microsoft.com/office/powerpoint/2010/main" val="1369406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Hyperautomation</a:t>
            </a:r>
            <a:r>
              <a:rPr lang="en-GB" dirty="0"/>
              <a:t> is bringing together all the tools we’ve had now for nearly 40 years. And it is our job to make this personal and benefit the people working for our customers.</a:t>
            </a:r>
          </a:p>
        </p:txBody>
      </p:sp>
      <p:sp>
        <p:nvSpPr>
          <p:cNvPr id="4" name="Slide Number Placeholder 3"/>
          <p:cNvSpPr>
            <a:spLocks noGrp="1"/>
          </p:cNvSpPr>
          <p:nvPr>
            <p:ph type="sldNum" sz="quarter" idx="5"/>
          </p:nvPr>
        </p:nvSpPr>
        <p:spPr/>
        <p:txBody>
          <a:bodyPr/>
          <a:lstStyle/>
          <a:p>
            <a:fld id="{00BCC06A-4900-4DEF-A9DD-8AF8DEE5D95D}" type="slidenum">
              <a:rPr lang="en-US" smtClean="0"/>
              <a:t>4</a:t>
            </a:fld>
            <a:endParaRPr lang="en-US" dirty="0"/>
          </a:p>
        </p:txBody>
      </p:sp>
    </p:spTree>
    <p:extLst>
      <p:ext uri="{BB962C8B-B14F-4D97-AF65-F5344CB8AC3E}">
        <p14:creationId xmlns:p14="http://schemas.microsoft.com/office/powerpoint/2010/main" val="2256597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can get what they need, fast, seamlessly and transparently.</a:t>
            </a:r>
          </a:p>
          <a:p>
            <a:r>
              <a:rPr lang="en-GB" dirty="0"/>
              <a:t>Works are happier, focused, relaxed and can be more creative.</a:t>
            </a:r>
          </a:p>
          <a:p>
            <a:r>
              <a:rPr lang="en-GB" dirty="0"/>
              <a:t>This unleashes new possibilities.</a:t>
            </a:r>
          </a:p>
        </p:txBody>
      </p:sp>
      <p:sp>
        <p:nvSpPr>
          <p:cNvPr id="4" name="Slide Number Placeholder 3"/>
          <p:cNvSpPr>
            <a:spLocks noGrp="1"/>
          </p:cNvSpPr>
          <p:nvPr>
            <p:ph type="sldNum" sz="quarter" idx="5"/>
          </p:nvPr>
        </p:nvSpPr>
        <p:spPr/>
        <p:txBody>
          <a:bodyPr/>
          <a:lstStyle/>
          <a:p>
            <a:fld id="{00BCC06A-4900-4DEF-A9DD-8AF8DEE5D95D}" type="slidenum">
              <a:rPr lang="en-US" smtClean="0"/>
              <a:t>5</a:t>
            </a:fld>
            <a:endParaRPr lang="en-US" dirty="0"/>
          </a:p>
        </p:txBody>
      </p:sp>
    </p:spTree>
    <p:extLst>
      <p:ext uri="{BB962C8B-B14F-4D97-AF65-F5344CB8AC3E}">
        <p14:creationId xmlns:p14="http://schemas.microsoft.com/office/powerpoint/2010/main" val="1543080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see the results of the last 4 years of strategy of Kofax’ focus on Hyper Intelligent Automation.</a:t>
            </a:r>
          </a:p>
          <a:p>
            <a:r>
              <a:rPr lang="en-GB" dirty="0"/>
              <a:t>Kofax has moved </a:t>
            </a:r>
          </a:p>
        </p:txBody>
      </p:sp>
      <p:sp>
        <p:nvSpPr>
          <p:cNvPr id="4" name="Slide Number Placeholder 3"/>
          <p:cNvSpPr>
            <a:spLocks noGrp="1"/>
          </p:cNvSpPr>
          <p:nvPr>
            <p:ph type="sldNum" sz="quarter" idx="5"/>
          </p:nvPr>
        </p:nvSpPr>
        <p:spPr/>
        <p:txBody>
          <a:bodyPr/>
          <a:lstStyle/>
          <a:p>
            <a:fld id="{00BCC06A-4900-4DEF-A9DD-8AF8DEE5D95D}" type="slidenum">
              <a:rPr lang="en-US" smtClean="0"/>
              <a:t>8</a:t>
            </a:fld>
            <a:endParaRPr lang="en-US" dirty="0"/>
          </a:p>
        </p:txBody>
      </p:sp>
    </p:spTree>
    <p:extLst>
      <p:ext uri="{BB962C8B-B14F-4D97-AF65-F5344CB8AC3E}">
        <p14:creationId xmlns:p14="http://schemas.microsoft.com/office/powerpoint/2010/main" val="3722267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CC06A-4900-4DEF-A9DD-8AF8DEE5D95D}" type="slidenum">
              <a:rPr lang="en-US" smtClean="0"/>
              <a:t>9</a:t>
            </a:fld>
            <a:endParaRPr lang="en-US" dirty="0"/>
          </a:p>
        </p:txBody>
      </p:sp>
    </p:spTree>
    <p:extLst>
      <p:ext uri="{BB962C8B-B14F-4D97-AF65-F5344CB8AC3E}">
        <p14:creationId xmlns:p14="http://schemas.microsoft.com/office/powerpoint/2010/main" val="1654729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alibri" panose="020F0502020204030204" pitchFamily="34" charset="0"/>
                <a:ea typeface="Calibri" panose="020F0502020204030204" pitchFamily="34" charset="0"/>
                <a:cs typeface="Times New Roman" panose="02020603050405020304" pitchFamily="18" charset="0"/>
              </a:rPr>
              <a:t>Many of Kofax’ customers are seeking solutions to the inflationary and supply chain issues that are preventing them from selling their goods and services at the margins they need.</a:t>
            </a:r>
          </a:p>
          <a:p>
            <a:r>
              <a:rPr lang="en-AU" sz="1800" dirty="0">
                <a:effectLst/>
                <a:latin typeface="Calibri" panose="020F0502020204030204" pitchFamily="34" charset="0"/>
                <a:cs typeface="Times New Roman" panose="02020603050405020304" pitchFamily="18" charset="0"/>
              </a:rPr>
              <a:t>Economic slowdown is always an opportunity for Kofax as we share the value of our automation solutions that remove </a:t>
            </a:r>
            <a:r>
              <a:rPr lang="en-AU" sz="1800" b="1" dirty="0">
                <a:effectLst/>
                <a:latin typeface="Calibri" panose="020F0502020204030204" pitchFamily="34" charset="0"/>
                <a:cs typeface="Times New Roman" panose="02020603050405020304" pitchFamily="18" charset="0"/>
              </a:rPr>
              <a:t>cost</a:t>
            </a:r>
            <a:r>
              <a:rPr lang="en-AU" sz="1800" dirty="0">
                <a:effectLst/>
                <a:latin typeface="Calibri" panose="020F0502020204030204" pitchFamily="34" charset="0"/>
                <a:cs typeface="Times New Roman" panose="02020603050405020304" pitchFamily="18" charset="0"/>
              </a:rPr>
              <a:t> and </a:t>
            </a:r>
            <a:r>
              <a:rPr lang="en-AU" sz="1800" b="1" dirty="0">
                <a:effectLst/>
                <a:latin typeface="Calibri" panose="020F0502020204030204" pitchFamily="34" charset="0"/>
                <a:cs typeface="Times New Roman" panose="02020603050405020304" pitchFamily="18" charset="0"/>
              </a:rPr>
              <a:t>friction.</a:t>
            </a:r>
          </a:p>
          <a:p>
            <a:endParaRPr lang="en-AU" sz="1800" b="1" dirty="0">
              <a:effectLst/>
              <a:latin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cs typeface="Times New Roman" panose="02020603050405020304" pitchFamily="18" charset="0"/>
              </a:rPr>
              <a:t>Cloud First</a:t>
            </a:r>
            <a:r>
              <a:rPr lang="en-AU" sz="1800" b="0" dirty="0">
                <a:effectLst/>
                <a:latin typeface="Calibri" panose="020F0502020204030204" pitchFamily="34" charset="0"/>
                <a:cs typeface="Times New Roman" panose="02020603050405020304" pitchFamily="18" charset="0"/>
              </a:rPr>
              <a:t> means we can sell what the market needs today, not commoditized software of yesterday. Kofax has remarkable revenue growth in selling Cloud solutions in 2022. It is appealing and easier buy for customers. </a:t>
            </a:r>
          </a:p>
          <a:p>
            <a:endParaRPr lang="en-GB" b="1" dirty="0"/>
          </a:p>
        </p:txBody>
      </p:sp>
      <p:sp>
        <p:nvSpPr>
          <p:cNvPr id="4" name="Slide Number Placeholder 3"/>
          <p:cNvSpPr>
            <a:spLocks noGrp="1"/>
          </p:cNvSpPr>
          <p:nvPr>
            <p:ph type="sldNum" sz="quarter" idx="5"/>
          </p:nvPr>
        </p:nvSpPr>
        <p:spPr/>
        <p:txBody>
          <a:bodyPr/>
          <a:lstStyle/>
          <a:p>
            <a:fld id="{00BCC06A-4900-4DEF-A9DD-8AF8DEE5D95D}" type="slidenum">
              <a:rPr lang="en-US" smtClean="0"/>
              <a:t>10</a:t>
            </a:fld>
            <a:endParaRPr lang="en-US" dirty="0"/>
          </a:p>
        </p:txBody>
      </p:sp>
    </p:spTree>
    <p:extLst>
      <p:ext uri="{BB962C8B-B14F-4D97-AF65-F5344CB8AC3E}">
        <p14:creationId xmlns:p14="http://schemas.microsoft.com/office/powerpoint/2010/main" val="81172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7D6E9-5DD3-45AB-8092-B3C75CBC49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642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your vision and roadmap for your product and related offerings? How has it evolved over the last 12 months? What changed due to COVID-19?</a:t>
            </a:r>
          </a:p>
          <a:p>
            <a:endParaRPr lang="en-US" dirty="0"/>
          </a:p>
          <a:p>
            <a:r>
              <a:rPr lang="en-US" sz="1200" kern="1200" dirty="0">
                <a:solidFill>
                  <a:schemeClr val="tx1"/>
                </a:solidFill>
                <a:effectLst/>
                <a:latin typeface="+mn-lt"/>
                <a:ea typeface="+mn-ea"/>
                <a:cs typeface="+mn-cs"/>
              </a:rPr>
              <a:t>Cloud – so the next area we are seeing this past year, is around capture in the cloud, more organizations are trusting the cloud, consumption has exploded due to covid, we have many cloud offerings across our product portfolio, but one I wanted to highlight is </a:t>
            </a:r>
            <a:r>
              <a:rPr lang="en-US" sz="1200" kern="1200" dirty="0" err="1">
                <a:solidFill>
                  <a:schemeClr val="tx1"/>
                </a:solidFill>
                <a:effectLst/>
                <a:latin typeface="+mn-lt"/>
                <a:ea typeface="+mn-ea"/>
                <a:cs typeface="+mn-cs"/>
              </a:rPr>
              <a:t>TotalAgility</a:t>
            </a:r>
            <a:r>
              <a:rPr lang="en-US" sz="1200" kern="1200" dirty="0">
                <a:solidFill>
                  <a:schemeClr val="tx1"/>
                </a:solidFill>
                <a:effectLst/>
                <a:latin typeface="+mn-lt"/>
                <a:ea typeface="+mn-ea"/>
                <a:cs typeface="+mn-cs"/>
              </a:rPr>
              <a:t> Cloud, and this is the ability to capture documents, perform analytics, and orchestrate business processes as part of our intelligent automation platform, we have a strategy to expand with RPA in the cloud as well as mobility and engagement in the cloud, so things like e-signature and digital identity verification, so moving that to the cloud as well. We run in Azure with a multi-</a:t>
            </a:r>
            <a:r>
              <a:rPr lang="en-US" sz="1200" kern="1200" dirty="0" err="1">
                <a:solidFill>
                  <a:schemeClr val="tx1"/>
                </a:solidFill>
                <a:effectLst/>
                <a:latin typeface="+mn-lt"/>
                <a:ea typeface="+mn-ea"/>
                <a:cs typeface="+mn-cs"/>
              </a:rPr>
              <a:t>tentant</a:t>
            </a:r>
            <a:r>
              <a:rPr lang="en-US" sz="1200" kern="1200" dirty="0">
                <a:solidFill>
                  <a:schemeClr val="tx1"/>
                </a:solidFill>
                <a:effectLst/>
                <a:latin typeface="+mn-lt"/>
                <a:ea typeface="+mn-ea"/>
                <a:cs typeface="+mn-cs"/>
              </a:rPr>
              <a:t> or dedicated options, we also have the ability to provide KTA to customers and have them deploy it in their own cloud, whichever they choose, whether that is Azure or AWS, we feel that is a key differentiator is the power of choice.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need to interface with your on prem systems, on prem device, scanner or email server, or on ERP system that need to send documents to and from, so whether you are capturing from front end or back end, KTA provides an integration server which is a way to have one entry and exit point  that sits on the customer premise point to allow them to do the communication between on prem and cloud, we are seeing more trust in the underlying architecture, there are certifications required in certain markets and certain verticals and we are sensitive to that. The reason people want to go dedicated is to control upgrade timing, pay a bit more and control when you upgrade to KTA. Entry level KTA is 10K on prem, a little higher than that for cloud, that’s just to get in, it goes up from there based on pages and users. $10k perpetual price. For term 3 or 5k per year, if it’s cloud you are closer to $20k range. You can get started pretty low amount of operating in the Cloud, and get started right away with 100k pages of capture. No disconnection charge. </a:t>
            </a:r>
          </a:p>
          <a:p>
            <a:pPr lvl="0"/>
            <a:r>
              <a:rPr lang="en-US" sz="1200" kern="1200" dirty="0">
                <a:solidFill>
                  <a:schemeClr val="tx1"/>
                </a:solidFill>
                <a:effectLst/>
                <a:latin typeface="+mn-lt"/>
                <a:ea typeface="+mn-ea"/>
                <a:cs typeface="+mn-cs"/>
              </a:rPr>
              <a:t> We have other cloud offerings as well</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7D6E9-5DD3-45AB-8092-B3C75CBC49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003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pic>
        <p:nvPicPr>
          <p:cNvPr id="10" name="Picture 9">
            <a:extLst>
              <a:ext uri="{FF2B5EF4-FFF2-40B4-BE49-F238E27FC236}">
                <a16:creationId xmlns:a16="http://schemas.microsoft.com/office/drawing/2014/main" id="{E6601C68-438B-4A09-98F9-3C83A8EABFA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ormAutofit/>
          </a:bodyPr>
          <a:lstStyle>
            <a:lvl1pPr>
              <a:defRPr sz="1400">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76467F-7245-4BD7-B408-35DF1FADD26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a:t>
            </a:r>
            <a:r>
              <a:rPr lang="en-IN" sz="900">
                <a:solidFill>
                  <a:schemeClr val="tx1">
                    <a:lumMod val="50000"/>
                    <a:lumOff val="50000"/>
                  </a:schemeClr>
                </a:solidFill>
                <a:latin typeface="Arial" panose="020B0604020202020204" pitchFamily="34" charset="0"/>
                <a:cs typeface="Arial" panose="020B0604020202020204" pitchFamily="34" charset="0"/>
              </a:rPr>
              <a:t>2020 Kofax</a:t>
            </a:r>
            <a:endParaRPr lang="en-IN" sz="9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5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ICTURE F">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99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PICTURE G">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278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PICTURE H">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556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PICTURE I">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4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PICTURE J">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13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PICTURE 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80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PICTURE L">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2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PICTURE M">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88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558383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PICTUR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accent4"/>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A06B47BA-8D00-4768-98F2-94531EF5957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B8F72630-3859-41FD-BE4D-B4BCBD62EB7F}"/>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1AEC2547-DAD0-41DC-9F34-8CBF27FE883F}"/>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26948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Alternativ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8910F3-939F-4E1C-9516-D4E99E9E9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accent4"/>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dirty="0"/>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2020 Kofax</a:t>
            </a:r>
          </a:p>
        </p:txBody>
      </p:sp>
    </p:spTree>
    <p:extLst>
      <p:ext uri="{BB962C8B-B14F-4D97-AF65-F5344CB8AC3E}">
        <p14:creationId xmlns:p14="http://schemas.microsoft.com/office/powerpoint/2010/main" val="374354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PICTURE L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4CD6-94A7-4138-AA16-50794C095C77}"/>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4" name="Text Placeholder 3">
            <a:extLst>
              <a:ext uri="{FF2B5EF4-FFF2-40B4-BE49-F238E27FC236}">
                <a16:creationId xmlns:a16="http://schemas.microsoft.com/office/drawing/2014/main" id="{4304994E-E200-43DB-962C-E9A77269BDD9}"/>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9">
            <a:extLst>
              <a:ext uri="{FF2B5EF4-FFF2-40B4-BE49-F238E27FC236}">
                <a16:creationId xmlns:a16="http://schemas.microsoft.com/office/drawing/2014/main" id="{4C9E2BCB-49EE-4F41-88DF-225BE5D903C6}"/>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2" name="Picture 11">
            <a:extLst>
              <a:ext uri="{FF2B5EF4-FFF2-40B4-BE49-F238E27FC236}">
                <a16:creationId xmlns:a16="http://schemas.microsoft.com/office/drawing/2014/main" id="{2DDB99D8-E316-4BA5-A596-DD7F19D3A9E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3" name="Straight Connector 12">
            <a:extLst>
              <a:ext uri="{FF2B5EF4-FFF2-40B4-BE49-F238E27FC236}">
                <a16:creationId xmlns:a16="http://schemas.microsoft.com/office/drawing/2014/main" id="{0F92410D-763A-4CD5-B57E-52B3289170A8}"/>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764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39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Rob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899592"/>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accent5"/>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D5591BCA-28D0-4B07-9D66-0B4EDCF9EE56}"/>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6061CC8A-4EBA-4688-816E-2B172A88D6B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831062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BLUE, Robo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3BD1C20E-653A-451F-90B8-13BCECA2274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9">
            <a:extLst>
              <a:ext uri="{FF2B5EF4-FFF2-40B4-BE49-F238E27FC236}">
                <a16:creationId xmlns:a16="http://schemas.microsoft.com/office/drawing/2014/main" id="{997DEE07-88D2-494D-8FEA-67828320763C}"/>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3" name="Picture 12">
            <a:extLst>
              <a:ext uri="{FF2B5EF4-FFF2-40B4-BE49-F238E27FC236}">
                <a16:creationId xmlns:a16="http://schemas.microsoft.com/office/drawing/2014/main" id="{0098ED7F-DCB6-4910-B0F7-E19F23E0232C}"/>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4" name="Straight Connector 13">
            <a:extLst>
              <a:ext uri="{FF2B5EF4-FFF2-40B4-BE49-F238E27FC236}">
                <a16:creationId xmlns:a16="http://schemas.microsoft.com/office/drawing/2014/main" id="{DEA9E4C5-08D2-4D59-B189-C463A44DADD7}"/>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408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82214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pic>
        <p:nvPicPr>
          <p:cNvPr id="10" name="Picture 9">
            <a:extLst>
              <a:ext uri="{FF2B5EF4-FFF2-40B4-BE49-F238E27FC236}">
                <a16:creationId xmlns:a16="http://schemas.microsoft.com/office/drawing/2014/main" id="{5653A21F-4809-4FD4-80CD-9F41D6A693E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56135" y="5861070"/>
            <a:ext cx="2531293" cy="515633"/>
          </a:xfrm>
          <a:prstGeom prst="rect">
            <a:avLst/>
          </a:prstGeom>
        </p:spPr>
      </p:pic>
    </p:spTree>
    <p:extLst>
      <p:ext uri="{BB962C8B-B14F-4D97-AF65-F5344CB8AC3E}">
        <p14:creationId xmlns:p14="http://schemas.microsoft.com/office/powerpoint/2010/main" val="141876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provement">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A184B76-A8B0-41B4-A18B-1EC163129180}"/>
              </a:ext>
            </a:extLst>
          </p:cNvPr>
          <p:cNvPicPr>
            <a:picLocks noChangeAspect="1"/>
          </p:cNvPicPr>
          <p:nvPr/>
        </p:nvPicPr>
        <p:blipFill>
          <a:blip r:embed="rId2"/>
          <a:stretch>
            <a:fillRect/>
          </a:stretch>
        </p:blipFill>
        <p:spPr>
          <a:xfrm>
            <a:off x="1416053" y="1270097"/>
            <a:ext cx="9664824" cy="2690950"/>
          </a:xfrm>
          <a:prstGeom prst="rect">
            <a:avLst/>
          </a:prstGeom>
        </p:spPr>
      </p:pic>
      <p:sp>
        <p:nvSpPr>
          <p:cNvPr id="3" name="Slide Number Placeholder 2">
            <a:extLst>
              <a:ext uri="{FF2B5EF4-FFF2-40B4-BE49-F238E27FC236}">
                <a16:creationId xmlns:a16="http://schemas.microsoft.com/office/drawing/2014/main" id="{97FD68BB-756B-4896-97E8-CC8EF56B5803}"/>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0" name="Text Placeholder 8">
            <a:extLst>
              <a:ext uri="{FF2B5EF4-FFF2-40B4-BE49-F238E27FC236}">
                <a16:creationId xmlns:a16="http://schemas.microsoft.com/office/drawing/2014/main" id="{E55214D2-584D-420F-9361-88C3EC2D3F1F}"/>
              </a:ext>
            </a:extLst>
          </p:cNvPr>
          <p:cNvSpPr>
            <a:spLocks noGrp="1"/>
          </p:cNvSpPr>
          <p:nvPr>
            <p:ph type="body" sz="quarter" idx="38" hasCustomPrompt="1"/>
          </p:nvPr>
        </p:nvSpPr>
        <p:spPr>
          <a:xfrm>
            <a:off x="750243" y="4610658"/>
            <a:ext cx="2613938" cy="1652548"/>
          </a:xfrm>
          <a:prstGeom prst="rect">
            <a:avLst/>
          </a:prstGeom>
        </p:spPr>
        <p:txBody>
          <a:bodyPr>
            <a:noAutofit/>
          </a:bodyPr>
          <a:lstStyle>
            <a:lvl1pPr marL="171450" marR="0" indent="-171450" algn="l" defTabSz="685800" rtl="0" eaLnBrk="1" fontAlgn="auto" latinLnBrk="0" hangingPunct="1">
              <a:lnSpc>
                <a:spcPct val="114000"/>
              </a:lnSpc>
              <a:spcBef>
                <a:spcPts val="0"/>
              </a:spcBef>
              <a:spcAft>
                <a:spcPts val="800"/>
              </a:spcAft>
              <a:buClr>
                <a:schemeClr val="accent4"/>
              </a:buClr>
              <a:buSzTx/>
              <a:buFont typeface="Arial" panose="020B0604020202020204" pitchFamily="34" charset="0"/>
              <a:buChar char="•"/>
              <a:tabLst/>
              <a:defRPr sz="1300" b="0" i="0" baseline="0">
                <a:solidFill>
                  <a:schemeClr val="accent5"/>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a:t>
            </a:r>
          </a:p>
          <a:p>
            <a:pPr lvl="0"/>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2" name="Text Placeholder 8">
            <a:extLst>
              <a:ext uri="{FF2B5EF4-FFF2-40B4-BE49-F238E27FC236}">
                <a16:creationId xmlns:a16="http://schemas.microsoft.com/office/drawing/2014/main" id="{A06B64F8-917F-47EA-91EB-5D2B7B657A45}"/>
              </a:ext>
            </a:extLst>
          </p:cNvPr>
          <p:cNvSpPr>
            <a:spLocks noGrp="1"/>
          </p:cNvSpPr>
          <p:nvPr>
            <p:ph type="body" sz="quarter" idx="39" hasCustomPrompt="1"/>
          </p:nvPr>
        </p:nvSpPr>
        <p:spPr>
          <a:xfrm>
            <a:off x="3478534" y="4307133"/>
            <a:ext cx="2613938" cy="1956072"/>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3" name="Text Placeholder 8">
            <a:extLst>
              <a:ext uri="{FF2B5EF4-FFF2-40B4-BE49-F238E27FC236}">
                <a16:creationId xmlns:a16="http://schemas.microsoft.com/office/drawing/2014/main" id="{DB124B90-FC89-43DB-90E2-E154766022DA}"/>
              </a:ext>
            </a:extLst>
          </p:cNvPr>
          <p:cNvSpPr>
            <a:spLocks noGrp="1"/>
          </p:cNvSpPr>
          <p:nvPr>
            <p:ph type="body" sz="quarter" idx="40" hasCustomPrompt="1"/>
          </p:nvPr>
        </p:nvSpPr>
        <p:spPr>
          <a:xfrm>
            <a:off x="6172713" y="3876181"/>
            <a:ext cx="2613938" cy="2387024"/>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4" name="Text Placeholder 8">
            <a:extLst>
              <a:ext uri="{FF2B5EF4-FFF2-40B4-BE49-F238E27FC236}">
                <a16:creationId xmlns:a16="http://schemas.microsoft.com/office/drawing/2014/main" id="{AA3795D1-214C-4AAA-9914-43908D4133BF}"/>
              </a:ext>
            </a:extLst>
          </p:cNvPr>
          <p:cNvSpPr>
            <a:spLocks noGrp="1"/>
          </p:cNvSpPr>
          <p:nvPr>
            <p:ph type="body" sz="quarter" idx="41" hasCustomPrompt="1"/>
          </p:nvPr>
        </p:nvSpPr>
        <p:spPr>
          <a:xfrm>
            <a:off x="8895503" y="3430309"/>
            <a:ext cx="2613938" cy="2832896"/>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endParaRPr lang="en-US" dirty="0"/>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5" name="Text Placeholder 8">
            <a:extLst>
              <a:ext uri="{FF2B5EF4-FFF2-40B4-BE49-F238E27FC236}">
                <a16:creationId xmlns:a16="http://schemas.microsoft.com/office/drawing/2014/main" id="{BEFC0A60-E025-4457-BCDA-2E9FE91E7556}"/>
              </a:ext>
            </a:extLst>
          </p:cNvPr>
          <p:cNvSpPr>
            <a:spLocks noGrp="1"/>
          </p:cNvSpPr>
          <p:nvPr>
            <p:ph type="body" sz="quarter" idx="42" hasCustomPrompt="1"/>
          </p:nvPr>
        </p:nvSpPr>
        <p:spPr>
          <a:xfrm>
            <a:off x="750246" y="3974672"/>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9FA09F"/>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6" name="Text Placeholder 8">
            <a:extLst>
              <a:ext uri="{FF2B5EF4-FFF2-40B4-BE49-F238E27FC236}">
                <a16:creationId xmlns:a16="http://schemas.microsoft.com/office/drawing/2014/main" id="{3BBDABDA-3E9D-4B0B-97F3-8849E52D5074}"/>
              </a:ext>
            </a:extLst>
          </p:cNvPr>
          <p:cNvSpPr>
            <a:spLocks noGrp="1"/>
          </p:cNvSpPr>
          <p:nvPr>
            <p:ph type="body" sz="quarter" idx="43" hasCustomPrompt="1"/>
          </p:nvPr>
        </p:nvSpPr>
        <p:spPr>
          <a:xfrm>
            <a:off x="3470470" y="3640961"/>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6E4CCCC4-F011-4C2A-B086-1EAF6023E34E}"/>
              </a:ext>
            </a:extLst>
          </p:cNvPr>
          <p:cNvSpPr>
            <a:spLocks noGrp="1"/>
          </p:cNvSpPr>
          <p:nvPr>
            <p:ph type="body" sz="quarter" idx="44" hasCustomPrompt="1"/>
          </p:nvPr>
        </p:nvSpPr>
        <p:spPr>
          <a:xfrm>
            <a:off x="6172716" y="323696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8" name="Text Placeholder 8">
            <a:extLst>
              <a:ext uri="{FF2B5EF4-FFF2-40B4-BE49-F238E27FC236}">
                <a16:creationId xmlns:a16="http://schemas.microsoft.com/office/drawing/2014/main" id="{B5C5AEFA-C226-46F7-ACA6-A663A7EFBDE9}"/>
              </a:ext>
            </a:extLst>
          </p:cNvPr>
          <p:cNvSpPr>
            <a:spLocks noGrp="1"/>
          </p:cNvSpPr>
          <p:nvPr>
            <p:ph type="body" sz="quarter" idx="45" hasCustomPrompt="1"/>
          </p:nvPr>
        </p:nvSpPr>
        <p:spPr>
          <a:xfrm>
            <a:off x="8895505" y="278248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9" name="Text Placeholder 11">
            <a:extLst>
              <a:ext uri="{FF2B5EF4-FFF2-40B4-BE49-F238E27FC236}">
                <a16:creationId xmlns:a16="http://schemas.microsoft.com/office/drawing/2014/main" id="{E68EDC2A-002F-42CD-B866-5F0CE0D39329}"/>
              </a:ext>
            </a:extLst>
          </p:cNvPr>
          <p:cNvSpPr>
            <a:spLocks noGrp="1"/>
          </p:cNvSpPr>
          <p:nvPr>
            <p:ph type="body" sz="quarter" idx="46" hasCustomPrompt="1"/>
          </p:nvPr>
        </p:nvSpPr>
        <p:spPr>
          <a:xfrm>
            <a:off x="1416054" y="273575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1</a:t>
            </a:r>
          </a:p>
        </p:txBody>
      </p:sp>
      <p:sp>
        <p:nvSpPr>
          <p:cNvPr id="22" name="Text Placeholder 11">
            <a:extLst>
              <a:ext uri="{FF2B5EF4-FFF2-40B4-BE49-F238E27FC236}">
                <a16:creationId xmlns:a16="http://schemas.microsoft.com/office/drawing/2014/main" id="{BBDD659F-FE8E-478E-9B2D-0208AA9BF157}"/>
              </a:ext>
            </a:extLst>
          </p:cNvPr>
          <p:cNvSpPr>
            <a:spLocks noGrp="1"/>
          </p:cNvSpPr>
          <p:nvPr>
            <p:ph type="body" sz="quarter" idx="49" hasCustomPrompt="1"/>
          </p:nvPr>
        </p:nvSpPr>
        <p:spPr>
          <a:xfrm>
            <a:off x="9564414" y="1545553"/>
            <a:ext cx="1248754" cy="1225292"/>
          </a:xfrm>
          <a:prstGeom prst="rect">
            <a:avLst/>
          </a:prstGeom>
        </p:spPr>
        <p:txBody>
          <a:bodyPr vert="horz" lIns="91440" tIns="45720" rIns="91440" bIns="45720" rtlCol="0" anchor="ctr">
            <a:normAutofit/>
          </a:bodyPr>
          <a:lstStyle>
            <a:lvl1pPr algn="ctr">
              <a:defRPr lang="en-US" sz="3600" b="1" dirty="0">
                <a:solidFill>
                  <a:schemeClr val="bg1"/>
                </a:solidFill>
                <a:latin typeface="Arial" charset="0"/>
                <a:ea typeface="Arial" charset="0"/>
                <a:cs typeface="Arial" charset="0"/>
              </a:defRPr>
            </a:lvl1pPr>
          </a:lstStyle>
          <a:p>
            <a:pPr marL="0" lvl="0" indent="0" algn="ctr" defTabSz="685800" fontAlgn="auto">
              <a:lnSpc>
                <a:spcPct val="90000"/>
              </a:lnSpc>
              <a:spcBef>
                <a:spcPct val="0"/>
              </a:spcBef>
              <a:spcAft>
                <a:spcPts val="0"/>
              </a:spcAft>
              <a:buNone/>
            </a:pPr>
            <a:r>
              <a:rPr lang="en-US" dirty="0"/>
              <a:t>4</a:t>
            </a:r>
          </a:p>
        </p:txBody>
      </p:sp>
      <p:sp>
        <p:nvSpPr>
          <p:cNvPr id="26" name="Title 1">
            <a:extLst>
              <a:ext uri="{FF2B5EF4-FFF2-40B4-BE49-F238E27FC236}">
                <a16:creationId xmlns:a16="http://schemas.microsoft.com/office/drawing/2014/main" id="{F1D82E4B-3DD3-4444-932E-9A45528CEBD9}"/>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7" name="Picture 26" descr="001">
            <a:extLst>
              <a:ext uri="{FF2B5EF4-FFF2-40B4-BE49-F238E27FC236}">
                <a16:creationId xmlns:a16="http://schemas.microsoft.com/office/drawing/2014/main" id="{D714F37A-D712-4D28-B185-92B1B1947718}"/>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8" name="Text Placeholder 19">
            <a:extLst>
              <a:ext uri="{FF2B5EF4-FFF2-40B4-BE49-F238E27FC236}">
                <a16:creationId xmlns:a16="http://schemas.microsoft.com/office/drawing/2014/main" id="{DF74949B-A379-43F5-84D8-8694B759FAA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Text Placeholder 11">
            <a:extLst>
              <a:ext uri="{FF2B5EF4-FFF2-40B4-BE49-F238E27FC236}">
                <a16:creationId xmlns:a16="http://schemas.microsoft.com/office/drawing/2014/main" id="{1A3B5B8A-9B0C-4201-933E-467E2190FAFA}"/>
              </a:ext>
            </a:extLst>
          </p:cNvPr>
          <p:cNvSpPr>
            <a:spLocks noGrp="1"/>
          </p:cNvSpPr>
          <p:nvPr>
            <p:ph type="body" sz="quarter" idx="50" hasCustomPrompt="1"/>
          </p:nvPr>
        </p:nvSpPr>
        <p:spPr>
          <a:xfrm>
            <a:off x="4150164" y="2388909"/>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2</a:t>
            </a:r>
          </a:p>
        </p:txBody>
      </p:sp>
      <p:sp>
        <p:nvSpPr>
          <p:cNvPr id="32" name="Text Placeholder 11">
            <a:extLst>
              <a:ext uri="{FF2B5EF4-FFF2-40B4-BE49-F238E27FC236}">
                <a16:creationId xmlns:a16="http://schemas.microsoft.com/office/drawing/2014/main" id="{2D1AD67C-CEAA-451D-8F1B-A16892438755}"/>
              </a:ext>
            </a:extLst>
          </p:cNvPr>
          <p:cNvSpPr>
            <a:spLocks noGrp="1"/>
          </p:cNvSpPr>
          <p:nvPr>
            <p:ph type="body" sz="quarter" idx="51" hasCustomPrompt="1"/>
          </p:nvPr>
        </p:nvSpPr>
        <p:spPr>
          <a:xfrm>
            <a:off x="6851324" y="198333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3</a:t>
            </a:r>
          </a:p>
        </p:txBody>
      </p:sp>
    </p:spTree>
    <p:extLst>
      <p:ext uri="{BB962C8B-B14F-4D97-AF65-F5344CB8AC3E}">
        <p14:creationId xmlns:p14="http://schemas.microsoft.com/office/powerpoint/2010/main" val="99338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 4 Items">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7" name="Picture 6">
            <a:extLst>
              <a:ext uri="{FF2B5EF4-FFF2-40B4-BE49-F238E27FC236}">
                <a16:creationId xmlns:a16="http://schemas.microsoft.com/office/drawing/2014/main" id="{B2B3CF10-F296-45CE-BA3D-94C79AE24865}"/>
              </a:ext>
            </a:extLst>
          </p:cNvPr>
          <p:cNvPicPr>
            <a:picLocks noChangeAspect="1"/>
          </p:cNvPicPr>
          <p:nvPr/>
        </p:nvPicPr>
        <p:blipFill>
          <a:blip r:embed="rId3"/>
          <a:stretch>
            <a:fillRect/>
          </a:stretch>
        </p:blipFill>
        <p:spPr>
          <a:xfrm>
            <a:off x="803859" y="1936893"/>
            <a:ext cx="10851821" cy="865707"/>
          </a:xfrm>
          <a:prstGeom prst="rect">
            <a:avLst/>
          </a:prstGeom>
        </p:spPr>
      </p:pic>
      <p:sp>
        <p:nvSpPr>
          <p:cNvPr id="39" name="Text Placeholder 8">
            <a:extLst>
              <a:ext uri="{FF2B5EF4-FFF2-40B4-BE49-F238E27FC236}">
                <a16:creationId xmlns:a16="http://schemas.microsoft.com/office/drawing/2014/main" id="{1E2B23B3-CD86-4FC9-835D-B431939D7272}"/>
              </a:ext>
            </a:extLst>
          </p:cNvPr>
          <p:cNvSpPr>
            <a:spLocks noGrp="1"/>
          </p:cNvSpPr>
          <p:nvPr>
            <p:ph type="body" sz="quarter" idx="39" hasCustomPrompt="1"/>
          </p:nvPr>
        </p:nvSpPr>
        <p:spPr>
          <a:xfrm>
            <a:off x="803665" y="2953285"/>
            <a:ext cx="239229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0" name="Text Placeholder 8">
            <a:extLst>
              <a:ext uri="{FF2B5EF4-FFF2-40B4-BE49-F238E27FC236}">
                <a16:creationId xmlns:a16="http://schemas.microsoft.com/office/drawing/2014/main" id="{5E73426B-0BD8-4819-B56A-22D23D262254}"/>
              </a:ext>
            </a:extLst>
          </p:cNvPr>
          <p:cNvSpPr>
            <a:spLocks noGrp="1"/>
          </p:cNvSpPr>
          <p:nvPr>
            <p:ph type="body" sz="quarter" idx="43" hasCustomPrompt="1"/>
          </p:nvPr>
        </p:nvSpPr>
        <p:spPr>
          <a:xfrm>
            <a:off x="870416" y="2012036"/>
            <a:ext cx="2325545"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1" name="Text Placeholder 8">
            <a:extLst>
              <a:ext uri="{FF2B5EF4-FFF2-40B4-BE49-F238E27FC236}">
                <a16:creationId xmlns:a16="http://schemas.microsoft.com/office/drawing/2014/main" id="{5FE0F9C0-1748-415D-BA81-FB028490C9C8}"/>
              </a:ext>
            </a:extLst>
          </p:cNvPr>
          <p:cNvSpPr>
            <a:spLocks noGrp="1"/>
          </p:cNvSpPr>
          <p:nvPr>
            <p:ph type="body" sz="quarter" idx="44" hasCustomPrompt="1"/>
          </p:nvPr>
        </p:nvSpPr>
        <p:spPr>
          <a:xfrm>
            <a:off x="3667304" y="2012035"/>
            <a:ext cx="2262979"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2" name="Text Placeholder 8">
            <a:extLst>
              <a:ext uri="{FF2B5EF4-FFF2-40B4-BE49-F238E27FC236}">
                <a16:creationId xmlns:a16="http://schemas.microsoft.com/office/drawing/2014/main" id="{E5A6BBF5-B23A-4A2A-91A2-7F57B528889D}"/>
              </a:ext>
            </a:extLst>
          </p:cNvPr>
          <p:cNvSpPr>
            <a:spLocks noGrp="1"/>
          </p:cNvSpPr>
          <p:nvPr>
            <p:ph type="body" sz="quarter" idx="45" hasCustomPrompt="1"/>
          </p:nvPr>
        </p:nvSpPr>
        <p:spPr>
          <a:xfrm>
            <a:off x="6401629" y="2012035"/>
            <a:ext cx="2342876"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3" name="Text Placeholder 8">
            <a:extLst>
              <a:ext uri="{FF2B5EF4-FFF2-40B4-BE49-F238E27FC236}">
                <a16:creationId xmlns:a16="http://schemas.microsoft.com/office/drawing/2014/main" id="{1B02EAE7-D31B-473A-9457-F6FC89954EAE}"/>
              </a:ext>
            </a:extLst>
          </p:cNvPr>
          <p:cNvSpPr>
            <a:spLocks noGrp="1"/>
          </p:cNvSpPr>
          <p:nvPr>
            <p:ph type="body" sz="quarter" idx="46" hasCustomPrompt="1"/>
          </p:nvPr>
        </p:nvSpPr>
        <p:spPr>
          <a:xfrm>
            <a:off x="9184378" y="2012036"/>
            <a:ext cx="2409090"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4" name="Text Placeholder 8">
            <a:extLst>
              <a:ext uri="{FF2B5EF4-FFF2-40B4-BE49-F238E27FC236}">
                <a16:creationId xmlns:a16="http://schemas.microsoft.com/office/drawing/2014/main" id="{EE55688A-CCC2-4C76-8935-26A6F53946DB}"/>
              </a:ext>
            </a:extLst>
          </p:cNvPr>
          <p:cNvSpPr>
            <a:spLocks noGrp="1"/>
          </p:cNvSpPr>
          <p:nvPr>
            <p:ph type="body" sz="quarter" idx="47" hasCustomPrompt="1"/>
          </p:nvPr>
        </p:nvSpPr>
        <p:spPr>
          <a:xfrm>
            <a:off x="3667304" y="2953285"/>
            <a:ext cx="2262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5" name="Text Placeholder 8">
            <a:extLst>
              <a:ext uri="{FF2B5EF4-FFF2-40B4-BE49-F238E27FC236}">
                <a16:creationId xmlns:a16="http://schemas.microsoft.com/office/drawing/2014/main" id="{F710EFA3-8203-4B1A-94BD-95D4C7C1670A}"/>
              </a:ext>
            </a:extLst>
          </p:cNvPr>
          <p:cNvSpPr>
            <a:spLocks noGrp="1"/>
          </p:cNvSpPr>
          <p:nvPr>
            <p:ph type="body" sz="quarter" idx="48" hasCustomPrompt="1"/>
          </p:nvPr>
        </p:nvSpPr>
        <p:spPr>
          <a:xfrm>
            <a:off x="6396489" y="2953285"/>
            <a:ext cx="234801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6" name="Text Placeholder 8">
            <a:extLst>
              <a:ext uri="{FF2B5EF4-FFF2-40B4-BE49-F238E27FC236}">
                <a16:creationId xmlns:a16="http://schemas.microsoft.com/office/drawing/2014/main" id="{0F827753-3E55-4B58-AED5-2769F646B5C2}"/>
              </a:ext>
            </a:extLst>
          </p:cNvPr>
          <p:cNvSpPr>
            <a:spLocks noGrp="1"/>
          </p:cNvSpPr>
          <p:nvPr>
            <p:ph type="body" sz="quarter" idx="49" hasCustomPrompt="1"/>
          </p:nvPr>
        </p:nvSpPr>
        <p:spPr>
          <a:xfrm>
            <a:off x="9184379" y="2953285"/>
            <a:ext cx="240909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5" name="Slide Number Placeholder 2">
            <a:extLst>
              <a:ext uri="{FF2B5EF4-FFF2-40B4-BE49-F238E27FC236}">
                <a16:creationId xmlns:a16="http://schemas.microsoft.com/office/drawing/2014/main" id="{AA877555-0898-4550-8211-CE086ACA44AC}"/>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0544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 5 Items">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59010-B5E0-4BC5-B569-46F04E6E5C66}"/>
              </a:ext>
            </a:extLst>
          </p:cNvPr>
          <p:cNvPicPr>
            <a:picLocks noChangeAspect="1"/>
          </p:cNvPicPr>
          <p:nvPr/>
        </p:nvPicPr>
        <p:blipFill>
          <a:blip r:embed="rId2"/>
          <a:stretch>
            <a:fillRect/>
          </a:stretch>
        </p:blipFill>
        <p:spPr>
          <a:xfrm>
            <a:off x="362121" y="1981060"/>
            <a:ext cx="11357832" cy="804742"/>
          </a:xfrm>
          <a:prstGeom prst="rect">
            <a:avLst/>
          </a:prstGeom>
        </p:spPr>
      </p:pic>
      <p:sp>
        <p:nvSpPr>
          <p:cNvPr id="21" name="Text Placeholder 8">
            <a:extLst>
              <a:ext uri="{FF2B5EF4-FFF2-40B4-BE49-F238E27FC236}">
                <a16:creationId xmlns:a16="http://schemas.microsoft.com/office/drawing/2014/main" id="{A50C8DB2-FF90-EC48-AC80-8F02DA709AC0}"/>
              </a:ext>
            </a:extLst>
          </p:cNvPr>
          <p:cNvSpPr>
            <a:spLocks noGrp="1"/>
          </p:cNvSpPr>
          <p:nvPr>
            <p:ph type="body" sz="quarter" idx="38" hasCustomPrompt="1"/>
          </p:nvPr>
        </p:nvSpPr>
        <p:spPr>
          <a:xfrm>
            <a:off x="366374" y="291765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22" name="Text Placeholder 8">
            <a:extLst>
              <a:ext uri="{FF2B5EF4-FFF2-40B4-BE49-F238E27FC236}">
                <a16:creationId xmlns:a16="http://schemas.microsoft.com/office/drawing/2014/main" id="{A36E7E13-1BFC-5C49-B9D5-42789BCCF910}"/>
              </a:ext>
            </a:extLst>
          </p:cNvPr>
          <p:cNvSpPr>
            <a:spLocks noGrp="1"/>
          </p:cNvSpPr>
          <p:nvPr>
            <p:ph type="body" sz="quarter" idx="39" hasCustomPrompt="1"/>
          </p:nvPr>
        </p:nvSpPr>
        <p:spPr>
          <a:xfrm>
            <a:off x="2651466" y="295328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6" name="Text Placeholder 8">
            <a:extLst>
              <a:ext uri="{FF2B5EF4-FFF2-40B4-BE49-F238E27FC236}">
                <a16:creationId xmlns:a16="http://schemas.microsoft.com/office/drawing/2014/main" id="{731972E0-1061-6841-84DC-1557D6D3EAC7}"/>
              </a:ext>
            </a:extLst>
          </p:cNvPr>
          <p:cNvSpPr>
            <a:spLocks noGrp="1"/>
          </p:cNvSpPr>
          <p:nvPr>
            <p:ph type="body" sz="quarter" idx="42" hasCustomPrompt="1"/>
          </p:nvPr>
        </p:nvSpPr>
        <p:spPr>
          <a:xfrm>
            <a:off x="363052" y="2012036"/>
            <a:ext cx="2145301"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25" name="Text Placeholder 8">
            <a:extLst>
              <a:ext uri="{FF2B5EF4-FFF2-40B4-BE49-F238E27FC236}">
                <a16:creationId xmlns:a16="http://schemas.microsoft.com/office/drawing/2014/main" id="{04C067DC-B7C8-984B-8E7F-698F4A461DCD}"/>
              </a:ext>
            </a:extLst>
          </p:cNvPr>
          <p:cNvSpPr>
            <a:spLocks noGrp="1"/>
          </p:cNvSpPr>
          <p:nvPr>
            <p:ph type="body" sz="quarter" idx="43" hasCustomPrompt="1"/>
          </p:nvPr>
        </p:nvSpPr>
        <p:spPr>
          <a:xfrm>
            <a:off x="2718217" y="2012036"/>
            <a:ext cx="2088631"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0" name="Text Placeholder 8">
            <a:extLst>
              <a:ext uri="{FF2B5EF4-FFF2-40B4-BE49-F238E27FC236}">
                <a16:creationId xmlns:a16="http://schemas.microsoft.com/office/drawing/2014/main" id="{BED1DD97-D90E-D348-873A-6B542DCB5C68}"/>
              </a:ext>
            </a:extLst>
          </p:cNvPr>
          <p:cNvSpPr>
            <a:spLocks noGrp="1"/>
          </p:cNvSpPr>
          <p:nvPr>
            <p:ph type="body" sz="quarter" idx="44" hasCustomPrompt="1"/>
          </p:nvPr>
        </p:nvSpPr>
        <p:spPr>
          <a:xfrm>
            <a:off x="5016710" y="2012035"/>
            <a:ext cx="2048655"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2" name="Text Placeholder 8">
            <a:extLst>
              <a:ext uri="{FF2B5EF4-FFF2-40B4-BE49-F238E27FC236}">
                <a16:creationId xmlns:a16="http://schemas.microsoft.com/office/drawing/2014/main" id="{AE344762-F8F3-C541-AB97-3FDA1F8AF002}"/>
              </a:ext>
            </a:extLst>
          </p:cNvPr>
          <p:cNvSpPr>
            <a:spLocks noGrp="1"/>
          </p:cNvSpPr>
          <p:nvPr>
            <p:ph type="body" sz="quarter" idx="45" hasCustomPrompt="1"/>
          </p:nvPr>
        </p:nvSpPr>
        <p:spPr>
          <a:xfrm>
            <a:off x="7315203" y="2012035"/>
            <a:ext cx="2098620"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5" name="Text Placeholder 8">
            <a:extLst>
              <a:ext uri="{FF2B5EF4-FFF2-40B4-BE49-F238E27FC236}">
                <a16:creationId xmlns:a16="http://schemas.microsoft.com/office/drawing/2014/main" id="{B35768DF-D63E-754D-ABB1-803D705CE204}"/>
              </a:ext>
            </a:extLst>
          </p:cNvPr>
          <p:cNvSpPr>
            <a:spLocks noGrp="1"/>
          </p:cNvSpPr>
          <p:nvPr>
            <p:ph type="body" sz="quarter" idx="46" hasCustomPrompt="1"/>
          </p:nvPr>
        </p:nvSpPr>
        <p:spPr>
          <a:xfrm>
            <a:off x="9623685" y="2012036"/>
            <a:ext cx="2013672"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6" name="Text Placeholder 8">
            <a:extLst>
              <a:ext uri="{FF2B5EF4-FFF2-40B4-BE49-F238E27FC236}">
                <a16:creationId xmlns:a16="http://schemas.microsoft.com/office/drawing/2014/main" id="{11E25922-FD24-5E4D-9BC3-0FA762395213}"/>
              </a:ext>
            </a:extLst>
          </p:cNvPr>
          <p:cNvSpPr>
            <a:spLocks noGrp="1"/>
          </p:cNvSpPr>
          <p:nvPr>
            <p:ph type="body" sz="quarter" idx="47" hasCustomPrompt="1"/>
          </p:nvPr>
        </p:nvSpPr>
        <p:spPr>
          <a:xfrm>
            <a:off x="4985203" y="2953285"/>
            <a:ext cx="2080162"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7" name="Text Placeholder 8">
            <a:extLst>
              <a:ext uri="{FF2B5EF4-FFF2-40B4-BE49-F238E27FC236}">
                <a16:creationId xmlns:a16="http://schemas.microsoft.com/office/drawing/2014/main" id="{355A3F5A-CEC3-A64E-957D-0C286CAEBC13}"/>
              </a:ext>
            </a:extLst>
          </p:cNvPr>
          <p:cNvSpPr>
            <a:spLocks noGrp="1"/>
          </p:cNvSpPr>
          <p:nvPr>
            <p:ph type="body" sz="quarter" idx="48" hasCustomPrompt="1"/>
          </p:nvPr>
        </p:nvSpPr>
        <p:spPr>
          <a:xfrm>
            <a:off x="7257123" y="2953285"/>
            <a:ext cx="214198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8" name="Text Placeholder 8">
            <a:extLst>
              <a:ext uri="{FF2B5EF4-FFF2-40B4-BE49-F238E27FC236}">
                <a16:creationId xmlns:a16="http://schemas.microsoft.com/office/drawing/2014/main" id="{93C968CC-A88C-0E4F-A9D7-DF0EE72C3483}"/>
              </a:ext>
            </a:extLst>
          </p:cNvPr>
          <p:cNvSpPr>
            <a:spLocks noGrp="1"/>
          </p:cNvSpPr>
          <p:nvPr>
            <p:ph type="body" sz="quarter" idx="49" hasCustomPrompt="1"/>
          </p:nvPr>
        </p:nvSpPr>
        <p:spPr>
          <a:xfrm>
            <a:off x="9590861" y="2953285"/>
            <a:ext cx="2002607"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Slide Number Placeholder 2">
            <a:extLst>
              <a:ext uri="{FF2B5EF4-FFF2-40B4-BE49-F238E27FC236}">
                <a16:creationId xmlns:a16="http://schemas.microsoft.com/office/drawing/2014/main" id="{F4D1AF9F-DCC9-4EA4-9C9F-FC2831CC15C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621799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Cycl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 name="Picture 2">
            <a:extLst>
              <a:ext uri="{FF2B5EF4-FFF2-40B4-BE49-F238E27FC236}">
                <a16:creationId xmlns:a16="http://schemas.microsoft.com/office/drawing/2014/main" id="{202AD6C7-EFD1-42D3-BF13-54507D61186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52963" y="1219746"/>
            <a:ext cx="5505494" cy="5501729"/>
          </a:xfrm>
          <a:prstGeom prst="rect">
            <a:avLst/>
          </a:prstGeom>
        </p:spPr>
      </p:pic>
      <p:sp>
        <p:nvSpPr>
          <p:cNvPr id="34" name="Text Placeholder 11">
            <a:extLst>
              <a:ext uri="{FF2B5EF4-FFF2-40B4-BE49-F238E27FC236}">
                <a16:creationId xmlns:a16="http://schemas.microsoft.com/office/drawing/2014/main" id="{DB5F9630-953E-427B-8061-677CEAFCC6B5}"/>
              </a:ext>
            </a:extLst>
          </p:cNvPr>
          <p:cNvSpPr>
            <a:spLocks noGrp="1"/>
          </p:cNvSpPr>
          <p:nvPr>
            <p:ph type="body" sz="quarter" idx="33" hasCustomPrompt="1"/>
          </p:nvPr>
        </p:nvSpPr>
        <p:spPr>
          <a:xfrm>
            <a:off x="7096386" y="3059794"/>
            <a:ext cx="2045352" cy="178550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2000" b="1" i="0" kern="1200" dirty="0">
                <a:solidFill>
                  <a:srgbClr val="00558C"/>
                </a:solidFill>
                <a:latin typeface="Arial" charset="0"/>
                <a:ea typeface="Arial" charset="0"/>
                <a:cs typeface="Arial" charset="0"/>
              </a:defRPr>
            </a:lvl1pPr>
          </a:lstStyle>
          <a:p>
            <a:pPr marL="285750" lvl="0" indent="-285750" algn="ctr"/>
            <a:r>
              <a:rPr lang="en-US" dirty="0"/>
              <a:t>Add Text Here</a:t>
            </a:r>
          </a:p>
        </p:txBody>
      </p:sp>
      <p:sp>
        <p:nvSpPr>
          <p:cNvPr id="35" name="Text Placeholder 11">
            <a:extLst>
              <a:ext uri="{FF2B5EF4-FFF2-40B4-BE49-F238E27FC236}">
                <a16:creationId xmlns:a16="http://schemas.microsoft.com/office/drawing/2014/main" id="{B39222DE-834A-4F3A-8E9B-01F3B4A47BD5}"/>
              </a:ext>
            </a:extLst>
          </p:cNvPr>
          <p:cNvSpPr>
            <a:spLocks noGrp="1"/>
          </p:cNvSpPr>
          <p:nvPr>
            <p:ph type="body" sz="quarter" idx="34" hasCustomPrompt="1"/>
          </p:nvPr>
        </p:nvSpPr>
        <p:spPr>
          <a:xfrm>
            <a:off x="7826974" y="1411314"/>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6" name="Text Placeholder 11">
            <a:extLst>
              <a:ext uri="{FF2B5EF4-FFF2-40B4-BE49-F238E27FC236}">
                <a16:creationId xmlns:a16="http://schemas.microsoft.com/office/drawing/2014/main" id="{80363964-8F17-40B1-9441-3684A3705F3A}"/>
              </a:ext>
            </a:extLst>
          </p:cNvPr>
          <p:cNvSpPr>
            <a:spLocks noGrp="1"/>
          </p:cNvSpPr>
          <p:nvPr>
            <p:ph type="body" sz="quarter" idx="35" hasCustomPrompt="1"/>
          </p:nvPr>
        </p:nvSpPr>
        <p:spPr>
          <a:xfrm>
            <a:off x="9141738" y="3660621"/>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7" name="Text Placeholder 11">
            <a:extLst>
              <a:ext uri="{FF2B5EF4-FFF2-40B4-BE49-F238E27FC236}">
                <a16:creationId xmlns:a16="http://schemas.microsoft.com/office/drawing/2014/main" id="{FC610751-5FDC-4A2F-9E1D-93BF2C71C866}"/>
              </a:ext>
            </a:extLst>
          </p:cNvPr>
          <p:cNvSpPr>
            <a:spLocks noGrp="1"/>
          </p:cNvSpPr>
          <p:nvPr>
            <p:ph type="body" sz="quarter" idx="36" hasCustomPrompt="1"/>
          </p:nvPr>
        </p:nvSpPr>
        <p:spPr>
          <a:xfrm>
            <a:off x="6840664" y="4845302"/>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8" name="Text Placeholder 11">
            <a:extLst>
              <a:ext uri="{FF2B5EF4-FFF2-40B4-BE49-F238E27FC236}">
                <a16:creationId xmlns:a16="http://schemas.microsoft.com/office/drawing/2014/main" id="{8284959F-957B-4C77-9722-3A8D687F3EB3}"/>
              </a:ext>
            </a:extLst>
          </p:cNvPr>
          <p:cNvSpPr>
            <a:spLocks noGrp="1"/>
          </p:cNvSpPr>
          <p:nvPr>
            <p:ph type="body" sz="quarter" idx="37" hasCustomPrompt="1"/>
          </p:nvPr>
        </p:nvSpPr>
        <p:spPr>
          <a:xfrm>
            <a:off x="5495003" y="2596057"/>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6" name="Text Placeholder 5">
            <a:extLst>
              <a:ext uri="{FF2B5EF4-FFF2-40B4-BE49-F238E27FC236}">
                <a16:creationId xmlns:a16="http://schemas.microsoft.com/office/drawing/2014/main" id="{DF9EF42D-D90C-4B1F-B72D-2AAE37F5A32F}"/>
              </a:ext>
            </a:extLst>
          </p:cNvPr>
          <p:cNvSpPr>
            <a:spLocks noGrp="1"/>
          </p:cNvSpPr>
          <p:nvPr>
            <p:ph type="body" sz="quarter" idx="51"/>
          </p:nvPr>
        </p:nvSpPr>
        <p:spPr>
          <a:xfrm>
            <a:off x="835025" y="1524001"/>
            <a:ext cx="4445000" cy="5025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2">
            <a:extLst>
              <a:ext uri="{FF2B5EF4-FFF2-40B4-BE49-F238E27FC236}">
                <a16:creationId xmlns:a16="http://schemas.microsoft.com/office/drawing/2014/main" id="{69E71E03-3A7C-4798-A4D0-36C78FC7CCA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7060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cap="none" baseline="0"/>
            </a:lvl1pPr>
          </a:lstStyle>
          <a:p>
            <a:r>
              <a:rPr lang="en-US" dirty="0"/>
              <a:t>Agenda</a:t>
            </a:r>
          </a:p>
        </p:txBody>
      </p:sp>
      <p:sp>
        <p:nvSpPr>
          <p:cNvPr id="3" name="Slide Number Placeholder 2">
            <a:extLst>
              <a:ext uri="{FF2B5EF4-FFF2-40B4-BE49-F238E27FC236}">
                <a16:creationId xmlns:a16="http://schemas.microsoft.com/office/drawing/2014/main" id="{59C28CCA-BC6D-4653-A431-CD72C0F85839}"/>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p:txBody>
      </p:sp>
      <p:sp>
        <p:nvSpPr>
          <p:cNvPr id="9" name="Picture Placeholder 17">
            <a:extLst>
              <a:ext uri="{FF2B5EF4-FFF2-40B4-BE49-F238E27FC236}">
                <a16:creationId xmlns:a16="http://schemas.microsoft.com/office/drawing/2014/main" id="{6AEB2D7E-1C4F-4825-90D4-ED1AD1BB3953}"/>
              </a:ext>
            </a:extLst>
          </p:cNvPr>
          <p:cNvSpPr>
            <a:spLocks noGrp="1"/>
          </p:cNvSpPr>
          <p:nvPr>
            <p:ph type="pic" sz="quarter" idx="14"/>
          </p:nvPr>
        </p:nvSpPr>
        <p:spPr>
          <a:xfrm>
            <a:off x="647210" y="1316240"/>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0" name="Picture Placeholder 17">
            <a:extLst>
              <a:ext uri="{FF2B5EF4-FFF2-40B4-BE49-F238E27FC236}">
                <a16:creationId xmlns:a16="http://schemas.microsoft.com/office/drawing/2014/main" id="{CACCCD8C-E1C1-4C68-A884-B095393AEDA7}"/>
              </a:ext>
            </a:extLst>
          </p:cNvPr>
          <p:cNvSpPr>
            <a:spLocks noGrp="1"/>
          </p:cNvSpPr>
          <p:nvPr>
            <p:ph type="pic" sz="quarter" idx="24"/>
          </p:nvPr>
        </p:nvSpPr>
        <p:spPr>
          <a:xfrm>
            <a:off x="647210" y="2955463"/>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1" name="Picture Placeholder 17">
            <a:extLst>
              <a:ext uri="{FF2B5EF4-FFF2-40B4-BE49-F238E27FC236}">
                <a16:creationId xmlns:a16="http://schemas.microsoft.com/office/drawing/2014/main" id="{C980C588-A2E7-4573-954C-7F7E5C940F30}"/>
              </a:ext>
            </a:extLst>
          </p:cNvPr>
          <p:cNvSpPr>
            <a:spLocks noGrp="1"/>
          </p:cNvSpPr>
          <p:nvPr>
            <p:ph type="pic" sz="quarter" idx="25"/>
          </p:nvPr>
        </p:nvSpPr>
        <p:spPr>
          <a:xfrm>
            <a:off x="647210" y="4621938"/>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1776138" y="11381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1776142" y="1659143"/>
            <a:ext cx="2795862"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1776138" y="27765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1776142" y="3297543"/>
            <a:ext cx="2795858"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1776138" y="4414932"/>
            <a:ext cx="2795857"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1776142" y="4935945"/>
            <a:ext cx="2795854"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cxnSp>
        <p:nvCxnSpPr>
          <p:cNvPr id="21" name="Straight Connector 20">
            <a:extLst>
              <a:ext uri="{FF2B5EF4-FFF2-40B4-BE49-F238E27FC236}">
                <a16:creationId xmlns:a16="http://schemas.microsoft.com/office/drawing/2014/main" id="{7468FE2E-E94B-4679-A441-C54E9A15F058}"/>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93465"/>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545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7908890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4" name="Picture 3">
            <a:extLst>
              <a:ext uri="{FF2B5EF4-FFF2-40B4-BE49-F238E27FC236}">
                <a16:creationId xmlns:a16="http://schemas.microsoft.com/office/drawing/2014/main" id="{81C36AEF-377B-4425-85AA-033EB06E00E9}"/>
              </a:ext>
            </a:extLst>
          </p:cNvPr>
          <p:cNvPicPr>
            <a:picLocks noChangeAspect="1"/>
          </p:cNvPicPr>
          <p:nvPr/>
        </p:nvPicPr>
        <p:blipFill>
          <a:blip r:embed="rId2"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6" name="Straight Connector 5">
            <a:extLst>
              <a:ext uri="{FF2B5EF4-FFF2-40B4-BE49-F238E27FC236}">
                <a16:creationId xmlns:a16="http://schemas.microsoft.com/office/drawing/2014/main" id="{27556110-A54C-4680-B847-1C137FEC420D}"/>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56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quote text here.”</a:t>
            </a:r>
          </a:p>
        </p:txBody>
      </p:sp>
      <p:pic>
        <p:nvPicPr>
          <p:cNvPr id="6" name="Picture 5">
            <a:extLst>
              <a:ext uri="{FF2B5EF4-FFF2-40B4-BE49-F238E27FC236}">
                <a16:creationId xmlns:a16="http://schemas.microsoft.com/office/drawing/2014/main" id="{0D99697F-C3BD-4258-BB49-10F0556BFFB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93924" y="1668399"/>
            <a:ext cx="649269" cy="2145792"/>
          </a:xfrm>
          <a:prstGeom prst="rect">
            <a:avLst/>
          </a:prstGeom>
        </p:spPr>
      </p:pic>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68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4111832"/>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8455DD77-31E2-4C9B-98EF-243EAE26E055}"/>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9" name="Text Placeholder 8">
            <a:extLst>
              <a:ext uri="{FF2B5EF4-FFF2-40B4-BE49-F238E27FC236}">
                <a16:creationId xmlns:a16="http://schemas.microsoft.com/office/drawing/2014/main" id="{F139D457-3687-4065-A4F6-9BFE1D8B2DD5}"/>
              </a:ext>
            </a:extLst>
          </p:cNvPr>
          <p:cNvSpPr>
            <a:spLocks noGrp="1"/>
          </p:cNvSpPr>
          <p:nvPr>
            <p:ph type="body" sz="quarter" idx="23" hasCustomPrompt="1"/>
          </p:nvPr>
        </p:nvSpPr>
        <p:spPr>
          <a:xfrm>
            <a:off x="527648"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1" name="Text Placeholder 8">
            <a:extLst>
              <a:ext uri="{FF2B5EF4-FFF2-40B4-BE49-F238E27FC236}">
                <a16:creationId xmlns:a16="http://schemas.microsoft.com/office/drawing/2014/main" id="{14BDF7A1-EACC-4F4C-9780-AB62350FC9B2}"/>
              </a:ext>
            </a:extLst>
          </p:cNvPr>
          <p:cNvSpPr>
            <a:spLocks noGrp="1"/>
          </p:cNvSpPr>
          <p:nvPr>
            <p:ph type="body" sz="quarter" idx="24" hasCustomPrompt="1"/>
          </p:nvPr>
        </p:nvSpPr>
        <p:spPr>
          <a:xfrm>
            <a:off x="2780470"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2" name="Text Placeholder 8">
            <a:extLst>
              <a:ext uri="{FF2B5EF4-FFF2-40B4-BE49-F238E27FC236}">
                <a16:creationId xmlns:a16="http://schemas.microsoft.com/office/drawing/2014/main" id="{09C0A908-BE52-456E-8E11-A8C65EFF0F5F}"/>
              </a:ext>
            </a:extLst>
          </p:cNvPr>
          <p:cNvSpPr>
            <a:spLocks noGrp="1"/>
          </p:cNvSpPr>
          <p:nvPr>
            <p:ph type="body" sz="quarter" idx="25" hasCustomPrompt="1"/>
          </p:nvPr>
        </p:nvSpPr>
        <p:spPr>
          <a:xfrm>
            <a:off x="5031126"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3" name="Text Placeholder 8">
            <a:extLst>
              <a:ext uri="{FF2B5EF4-FFF2-40B4-BE49-F238E27FC236}">
                <a16:creationId xmlns:a16="http://schemas.microsoft.com/office/drawing/2014/main" id="{8DDDE05F-F24E-466A-9ABE-4FC021E1150C}"/>
              </a:ext>
            </a:extLst>
          </p:cNvPr>
          <p:cNvSpPr>
            <a:spLocks noGrp="1"/>
          </p:cNvSpPr>
          <p:nvPr>
            <p:ph type="body" sz="quarter" idx="26" hasCustomPrompt="1"/>
          </p:nvPr>
        </p:nvSpPr>
        <p:spPr>
          <a:xfrm>
            <a:off x="7281782"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4" name="Text Placeholder 8">
            <a:extLst>
              <a:ext uri="{FF2B5EF4-FFF2-40B4-BE49-F238E27FC236}">
                <a16:creationId xmlns:a16="http://schemas.microsoft.com/office/drawing/2014/main" id="{8230BD92-882B-4E4C-A5DD-7D340430DD97}"/>
              </a:ext>
            </a:extLst>
          </p:cNvPr>
          <p:cNvSpPr>
            <a:spLocks noGrp="1"/>
          </p:cNvSpPr>
          <p:nvPr>
            <p:ph type="body" sz="quarter" idx="27" hasCustomPrompt="1"/>
          </p:nvPr>
        </p:nvSpPr>
        <p:spPr>
          <a:xfrm>
            <a:off x="9529627"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1067640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5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3539135"/>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529814"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3539135"/>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2780470"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3539135"/>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5031126"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3539135"/>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7281782"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3539135"/>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8">
            <a:extLst>
              <a:ext uri="{FF2B5EF4-FFF2-40B4-BE49-F238E27FC236}">
                <a16:creationId xmlns:a16="http://schemas.microsoft.com/office/drawing/2014/main" id="{6DF0ED86-E7C6-4F07-ACAD-A2F69057FE1E}"/>
              </a:ext>
            </a:extLst>
          </p:cNvPr>
          <p:cNvSpPr>
            <a:spLocks noGrp="1"/>
          </p:cNvSpPr>
          <p:nvPr>
            <p:ph type="body" sz="quarter" idx="21" hasCustomPrompt="1"/>
          </p:nvPr>
        </p:nvSpPr>
        <p:spPr>
          <a:xfrm>
            <a:off x="9532438"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526C6DA3-FD18-4F37-8C22-1A626ADBFA37}"/>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418616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4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5650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7012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3964001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4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3602506"/>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360250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333233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360250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6096000"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360250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2919674"/>
            <a:ext cx="2804415"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859935" y="3881318"/>
            <a:ext cx="2804415"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32092"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96028"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6147E9A0-99C4-43BC-9734-5CC43E327467}"/>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474935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3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2491280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3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360929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908683" y="3888108"/>
            <a:ext cx="3471528" cy="2468241"/>
          </a:xfrm>
          <a:prstGeom prst="rect">
            <a:avLst/>
          </a:prstGeom>
        </p:spPr>
        <p:txBody>
          <a:bodyPr>
            <a:noAutofit/>
          </a:bodyPr>
          <a:lstStyle>
            <a:lvl1pPr marL="182880" indent="-182880" algn="l">
              <a:lnSpc>
                <a:spcPct val="114000"/>
              </a:lnSpc>
              <a:spcBef>
                <a:spcPts val="0"/>
              </a:spcBef>
              <a:spcAft>
                <a:spcPts val="8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360929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4497218" y="3888108"/>
            <a:ext cx="3501154"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360929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2968504"/>
            <a:ext cx="3574522"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089829" y="3888108"/>
            <a:ext cx="3574522"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08881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 N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a:lvl1pPr>
          </a:lstStyle>
          <a:p>
            <a:r>
              <a:rPr lang="en-US" dirty="0"/>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a:p>
            <a:pPr lvl="0"/>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857246" y="10987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857250" y="1659143"/>
            <a:ext cx="3723628"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857246" y="27371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857251" y="3297543"/>
            <a:ext cx="3723623"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857248" y="4375528"/>
            <a:ext cx="3723621"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857253" y="4935945"/>
            <a:ext cx="3723617"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8" name="Slide Number Placeholder 2">
            <a:extLst>
              <a:ext uri="{FF2B5EF4-FFF2-40B4-BE49-F238E27FC236}">
                <a16:creationId xmlns:a16="http://schemas.microsoft.com/office/drawing/2014/main" id="{1209813F-CDF1-47C2-94E3-63EE1FFEE14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cxnSp>
        <p:nvCxnSpPr>
          <p:cNvPr id="20" name="Straight Connector 19">
            <a:extLst>
              <a:ext uri="{FF2B5EF4-FFF2-40B4-BE49-F238E27FC236}">
                <a16:creationId xmlns:a16="http://schemas.microsoft.com/office/drawing/2014/main" id="{FB0618FF-5211-4F05-88DD-B1D279179D6F}"/>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016467"/>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pic>
        <p:nvPicPr>
          <p:cNvPr id="536" name="Picture 535">
            <a:extLst>
              <a:ext uri="{FF2B5EF4-FFF2-40B4-BE49-F238E27FC236}">
                <a16:creationId xmlns:a16="http://schemas.microsoft.com/office/drawing/2014/main" id="{E7300270-941A-4242-9E76-6B195AED8FE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20739" y="1422847"/>
            <a:ext cx="4151213" cy="4880953"/>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723535" y="1738213"/>
            <a:ext cx="2871873"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723535" y="3298331"/>
            <a:ext cx="2250890"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723536" y="4888431"/>
            <a:ext cx="1682740" cy="1321217"/>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992611" y="1779270"/>
            <a:ext cx="6668930" cy="1281042"/>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665075" y="3298331"/>
            <a:ext cx="5996465"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271952" y="4887550"/>
            <a:ext cx="5389588"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Tree>
    <p:extLst>
      <p:ext uri="{BB962C8B-B14F-4D97-AF65-F5344CB8AC3E}">
        <p14:creationId xmlns:p14="http://schemas.microsoft.com/office/powerpoint/2010/main" val="733405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1601D-9584-4DA8-B264-B0175D079648}"/>
              </a:ext>
            </a:extLst>
          </p:cNvPr>
          <p:cNvPicPr>
            <a:picLocks noChangeAspect="1"/>
          </p:cNvPicPr>
          <p:nvPr/>
        </p:nvPicPr>
        <p:blipFill>
          <a:blip r:embed="rId2"/>
          <a:stretch>
            <a:fillRect/>
          </a:stretch>
        </p:blipFill>
        <p:spPr>
          <a:xfrm>
            <a:off x="167126" y="2794173"/>
            <a:ext cx="11857748" cy="195089"/>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2" name="Text Placeholder 13">
            <a:extLst>
              <a:ext uri="{FF2B5EF4-FFF2-40B4-BE49-F238E27FC236}">
                <a16:creationId xmlns:a16="http://schemas.microsoft.com/office/drawing/2014/main" id="{E22F8D90-48F6-4832-BEC3-DADDC62D224B}"/>
              </a:ext>
            </a:extLst>
          </p:cNvPr>
          <p:cNvSpPr>
            <a:spLocks noGrp="1"/>
          </p:cNvSpPr>
          <p:nvPr>
            <p:ph type="body" sz="quarter" idx="21" hasCustomPrompt="1"/>
          </p:nvPr>
        </p:nvSpPr>
        <p:spPr>
          <a:xfrm>
            <a:off x="10366105"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3" name="Text Placeholder 13">
            <a:extLst>
              <a:ext uri="{FF2B5EF4-FFF2-40B4-BE49-F238E27FC236}">
                <a16:creationId xmlns:a16="http://schemas.microsoft.com/office/drawing/2014/main" id="{FAA83EEF-412D-4E7E-86DB-C24A5C96AC31}"/>
              </a:ext>
            </a:extLst>
          </p:cNvPr>
          <p:cNvSpPr>
            <a:spLocks noGrp="1"/>
          </p:cNvSpPr>
          <p:nvPr>
            <p:ph type="body" sz="quarter" idx="41" hasCustomPrompt="1"/>
          </p:nvPr>
        </p:nvSpPr>
        <p:spPr>
          <a:xfrm>
            <a:off x="897004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4" name="Text Placeholder 13">
            <a:extLst>
              <a:ext uri="{FF2B5EF4-FFF2-40B4-BE49-F238E27FC236}">
                <a16:creationId xmlns:a16="http://schemas.microsoft.com/office/drawing/2014/main" id="{8413EE7B-C6B0-4E1B-883D-56A1CF2A235A}"/>
              </a:ext>
            </a:extLst>
          </p:cNvPr>
          <p:cNvSpPr>
            <a:spLocks noGrp="1"/>
          </p:cNvSpPr>
          <p:nvPr>
            <p:ph type="body" sz="quarter" idx="42" hasCustomPrompt="1"/>
          </p:nvPr>
        </p:nvSpPr>
        <p:spPr>
          <a:xfrm>
            <a:off x="757397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6" name="Text Placeholder 13">
            <a:extLst>
              <a:ext uri="{FF2B5EF4-FFF2-40B4-BE49-F238E27FC236}">
                <a16:creationId xmlns:a16="http://schemas.microsoft.com/office/drawing/2014/main" id="{B6751CBF-5A06-4809-A552-877E4CEC591E}"/>
              </a:ext>
            </a:extLst>
          </p:cNvPr>
          <p:cNvSpPr>
            <a:spLocks noGrp="1"/>
          </p:cNvSpPr>
          <p:nvPr>
            <p:ph type="body" sz="quarter" idx="43" hasCustomPrompt="1"/>
          </p:nvPr>
        </p:nvSpPr>
        <p:spPr>
          <a:xfrm>
            <a:off x="6177914"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7" name="Text Placeholder 13">
            <a:extLst>
              <a:ext uri="{FF2B5EF4-FFF2-40B4-BE49-F238E27FC236}">
                <a16:creationId xmlns:a16="http://schemas.microsoft.com/office/drawing/2014/main" id="{5F30E5B0-8F1D-43E9-8A30-5A5C1E1F73B0}"/>
              </a:ext>
            </a:extLst>
          </p:cNvPr>
          <p:cNvSpPr>
            <a:spLocks noGrp="1"/>
          </p:cNvSpPr>
          <p:nvPr>
            <p:ph type="body" sz="quarter" idx="44" hasCustomPrompt="1"/>
          </p:nvPr>
        </p:nvSpPr>
        <p:spPr>
          <a:xfrm>
            <a:off x="4781850"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8" name="Text Placeholder 13">
            <a:extLst>
              <a:ext uri="{FF2B5EF4-FFF2-40B4-BE49-F238E27FC236}">
                <a16:creationId xmlns:a16="http://schemas.microsoft.com/office/drawing/2014/main" id="{1282932A-37A7-4780-BC53-7FFF14D5105C}"/>
              </a:ext>
            </a:extLst>
          </p:cNvPr>
          <p:cNvSpPr>
            <a:spLocks noGrp="1"/>
          </p:cNvSpPr>
          <p:nvPr>
            <p:ph type="body" sz="quarter" idx="45" hasCustomPrompt="1"/>
          </p:nvPr>
        </p:nvSpPr>
        <p:spPr>
          <a:xfrm>
            <a:off x="3385786"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9" name="Text Placeholder 13">
            <a:extLst>
              <a:ext uri="{FF2B5EF4-FFF2-40B4-BE49-F238E27FC236}">
                <a16:creationId xmlns:a16="http://schemas.microsoft.com/office/drawing/2014/main" id="{585EB451-7D9B-40FC-957B-47CF82BB2C79}"/>
              </a:ext>
            </a:extLst>
          </p:cNvPr>
          <p:cNvSpPr>
            <a:spLocks noGrp="1"/>
          </p:cNvSpPr>
          <p:nvPr>
            <p:ph type="body" sz="quarter" idx="46" hasCustomPrompt="1"/>
          </p:nvPr>
        </p:nvSpPr>
        <p:spPr>
          <a:xfrm>
            <a:off x="198972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0" name="Text Placeholder 13">
            <a:extLst>
              <a:ext uri="{FF2B5EF4-FFF2-40B4-BE49-F238E27FC236}">
                <a16:creationId xmlns:a16="http://schemas.microsoft.com/office/drawing/2014/main" id="{ADE8B7D0-F526-43C9-B4D8-3EBFCD9DACBE}"/>
              </a:ext>
            </a:extLst>
          </p:cNvPr>
          <p:cNvSpPr>
            <a:spLocks noGrp="1"/>
          </p:cNvSpPr>
          <p:nvPr>
            <p:ph type="body" sz="quarter" idx="47" hasCustomPrompt="1"/>
          </p:nvPr>
        </p:nvSpPr>
        <p:spPr>
          <a:xfrm>
            <a:off x="59365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 name="Oval 2">
            <a:extLst>
              <a:ext uri="{FF2B5EF4-FFF2-40B4-BE49-F238E27FC236}">
                <a16:creationId xmlns:a16="http://schemas.microsoft.com/office/drawing/2014/main" id="{8B010459-EDAE-4E8F-B657-240C4D1D1EDD}"/>
              </a:ext>
            </a:extLst>
          </p:cNvPr>
          <p:cNvSpPr/>
          <p:nvPr/>
        </p:nvSpPr>
        <p:spPr>
          <a:xfrm>
            <a:off x="111163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9760B2-8C7E-4C67-87BA-92E394ACD4D2}"/>
              </a:ext>
            </a:extLst>
          </p:cNvPr>
          <p:cNvSpPr/>
          <p:nvPr/>
        </p:nvSpPr>
        <p:spPr>
          <a:xfrm>
            <a:off x="250673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B1EA80-FCFB-46EA-8A16-27B9DA4CB4E0}"/>
              </a:ext>
            </a:extLst>
          </p:cNvPr>
          <p:cNvSpPr/>
          <p:nvPr/>
        </p:nvSpPr>
        <p:spPr>
          <a:xfrm>
            <a:off x="390183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0B69757-60E1-4366-9ACA-0B0FB2F88669}"/>
              </a:ext>
            </a:extLst>
          </p:cNvPr>
          <p:cNvSpPr/>
          <p:nvPr/>
        </p:nvSpPr>
        <p:spPr>
          <a:xfrm>
            <a:off x="5296926"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0EFC90D-1D2C-4B6C-A2CA-3B0534D8A5A6}"/>
              </a:ext>
            </a:extLst>
          </p:cNvPr>
          <p:cNvSpPr/>
          <p:nvPr/>
        </p:nvSpPr>
        <p:spPr>
          <a:xfrm>
            <a:off x="6692022"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FD490B0-F172-467F-9061-6F2E8539D986}"/>
              </a:ext>
            </a:extLst>
          </p:cNvPr>
          <p:cNvSpPr/>
          <p:nvPr/>
        </p:nvSpPr>
        <p:spPr>
          <a:xfrm>
            <a:off x="808711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5B2035-3A00-4774-AE0E-A7DD7606A90C}"/>
              </a:ext>
            </a:extLst>
          </p:cNvPr>
          <p:cNvSpPr/>
          <p:nvPr/>
        </p:nvSpPr>
        <p:spPr>
          <a:xfrm>
            <a:off x="948221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6A438AC-1F26-45CA-A494-A8AC75284149}"/>
              </a:ext>
            </a:extLst>
          </p:cNvPr>
          <p:cNvSpPr/>
          <p:nvPr/>
        </p:nvSpPr>
        <p:spPr>
          <a:xfrm>
            <a:off x="1087731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070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s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6B4753B-F734-405D-9436-18D51B005285}"/>
              </a:ext>
            </a:extLst>
          </p:cNvPr>
          <p:cNvGrpSpPr/>
          <p:nvPr/>
        </p:nvGrpSpPr>
        <p:grpSpPr>
          <a:xfrm>
            <a:off x="8636369" y="1143773"/>
            <a:ext cx="3238913" cy="5150855"/>
            <a:chOff x="1140417" y="1143773"/>
            <a:chExt cx="3238913" cy="5150855"/>
          </a:xfrm>
        </p:grpSpPr>
        <p:grpSp>
          <p:nvGrpSpPr>
            <p:cNvPr id="38" name="Group 37">
              <a:extLst>
                <a:ext uri="{FF2B5EF4-FFF2-40B4-BE49-F238E27FC236}">
                  <a16:creationId xmlns:a16="http://schemas.microsoft.com/office/drawing/2014/main" id="{CAA0E975-B790-45BB-A68A-F265D27D47DC}"/>
                </a:ext>
              </a:extLst>
            </p:cNvPr>
            <p:cNvGrpSpPr/>
            <p:nvPr userDrawn="1"/>
          </p:nvGrpSpPr>
          <p:grpSpPr>
            <a:xfrm>
              <a:off x="1140417" y="3759940"/>
              <a:ext cx="3238913" cy="2534688"/>
              <a:chOff x="1140417" y="1143773"/>
              <a:chExt cx="3238913" cy="2534688"/>
            </a:xfrm>
          </p:grpSpPr>
          <p:sp>
            <p:nvSpPr>
              <p:cNvPr id="42" name="Rectangle 41">
                <a:extLst>
                  <a:ext uri="{FF2B5EF4-FFF2-40B4-BE49-F238E27FC236}">
                    <a16:creationId xmlns:a16="http://schemas.microsoft.com/office/drawing/2014/main" id="{234FF3C0-D47F-4F46-AD4E-C31B126BC01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1A0E2FD-539F-42C9-AE32-F98AFAFEBED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BE5F7F-8B62-4EFE-8DCE-24E17C961258}"/>
                </a:ext>
              </a:extLst>
            </p:cNvPr>
            <p:cNvGrpSpPr/>
            <p:nvPr userDrawn="1"/>
          </p:nvGrpSpPr>
          <p:grpSpPr>
            <a:xfrm>
              <a:off x="1140417" y="1143773"/>
              <a:ext cx="3238913" cy="2534688"/>
              <a:chOff x="1140417" y="1143773"/>
              <a:chExt cx="3238913" cy="2534688"/>
            </a:xfrm>
          </p:grpSpPr>
          <p:sp>
            <p:nvSpPr>
              <p:cNvPr id="40" name="Rectangle 39">
                <a:extLst>
                  <a:ext uri="{FF2B5EF4-FFF2-40B4-BE49-F238E27FC236}">
                    <a16:creationId xmlns:a16="http://schemas.microsoft.com/office/drawing/2014/main" id="{492F7956-259D-42FA-B3DF-F14CD74A3329}"/>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480F9FDE-1645-43AE-A2DA-B61FB54CC15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43">
            <a:extLst>
              <a:ext uri="{FF2B5EF4-FFF2-40B4-BE49-F238E27FC236}">
                <a16:creationId xmlns:a16="http://schemas.microsoft.com/office/drawing/2014/main" id="{FFAE0107-F4A7-4A61-88E4-C271A4AD4C44}"/>
              </a:ext>
            </a:extLst>
          </p:cNvPr>
          <p:cNvGrpSpPr/>
          <p:nvPr/>
        </p:nvGrpSpPr>
        <p:grpSpPr>
          <a:xfrm>
            <a:off x="5278807" y="1143773"/>
            <a:ext cx="3238913" cy="5150855"/>
            <a:chOff x="1140417" y="1143773"/>
            <a:chExt cx="3238913" cy="5150855"/>
          </a:xfrm>
        </p:grpSpPr>
        <p:grpSp>
          <p:nvGrpSpPr>
            <p:cNvPr id="45" name="Group 44">
              <a:extLst>
                <a:ext uri="{FF2B5EF4-FFF2-40B4-BE49-F238E27FC236}">
                  <a16:creationId xmlns:a16="http://schemas.microsoft.com/office/drawing/2014/main" id="{3C34AC4B-4A74-4401-9609-4B2BA0F3E29F}"/>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E67A7F71-5697-4300-A358-73625BB7E0F6}"/>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4A8772C-B3B9-45D1-B09F-9F98887AF446}"/>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E6B3BAA-F925-469A-941B-CE38CE60E88F}"/>
                </a:ext>
              </a:extLst>
            </p:cNvPr>
            <p:cNvGrpSpPr/>
            <p:nvPr userDrawn="1"/>
          </p:nvGrpSpPr>
          <p:grpSpPr>
            <a:xfrm>
              <a:off x="1140417" y="1143773"/>
              <a:ext cx="3238913" cy="2534688"/>
              <a:chOff x="1140417" y="1143773"/>
              <a:chExt cx="3238913" cy="2534688"/>
            </a:xfrm>
          </p:grpSpPr>
          <p:sp>
            <p:nvSpPr>
              <p:cNvPr id="47" name="Rectangle 46">
                <a:extLst>
                  <a:ext uri="{FF2B5EF4-FFF2-40B4-BE49-F238E27FC236}">
                    <a16:creationId xmlns:a16="http://schemas.microsoft.com/office/drawing/2014/main" id="{E2EDC9BB-13C1-4DB5-B35A-E95203F32A4F}"/>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7BE13BBC-8DDD-4E45-9766-E17A3E49883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76980"/>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B7BAA53A-3018-47C8-A443-26EAD3821A8A}"/>
              </a:ext>
            </a:extLst>
          </p:cNvPr>
          <p:cNvSpPr>
            <a:spLocks noGrp="1"/>
          </p:cNvSpPr>
          <p:nvPr>
            <p:ph type="body" sz="quarter" idx="23"/>
          </p:nvPr>
        </p:nvSpPr>
        <p:spPr>
          <a:xfrm>
            <a:off x="835389" y="1524764"/>
            <a:ext cx="4447176"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9">
            <a:extLst>
              <a:ext uri="{FF2B5EF4-FFF2-40B4-BE49-F238E27FC236}">
                <a16:creationId xmlns:a16="http://schemas.microsoft.com/office/drawing/2014/main" id="{DEE60AF0-421C-4DD4-B32D-4C0BAC2EEDE0}"/>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1" name="Picture 30">
            <a:extLst>
              <a:ext uri="{FF2B5EF4-FFF2-40B4-BE49-F238E27FC236}">
                <a16:creationId xmlns:a16="http://schemas.microsoft.com/office/drawing/2014/main" id="{80C72869-0A8E-4C8C-8763-3E0676EE21B3}"/>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51" name="Slide Number Placeholder 2">
            <a:extLst>
              <a:ext uri="{FF2B5EF4-FFF2-40B4-BE49-F238E27FC236}">
                <a16:creationId xmlns:a16="http://schemas.microsoft.com/office/drawing/2014/main" id="{AD18678F-E4EF-472E-B6FE-014E8B17F021}"/>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230599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s - WHITE BG">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7E2516B-570C-423A-A16E-524C137CEB93}"/>
              </a:ext>
            </a:extLst>
          </p:cNvPr>
          <p:cNvGrpSpPr/>
          <p:nvPr/>
        </p:nvGrpSpPr>
        <p:grpSpPr>
          <a:xfrm>
            <a:off x="8636369" y="1143773"/>
            <a:ext cx="3238913" cy="5150855"/>
            <a:chOff x="1140417" y="1143773"/>
            <a:chExt cx="3238913" cy="5150855"/>
          </a:xfrm>
        </p:grpSpPr>
        <p:grpSp>
          <p:nvGrpSpPr>
            <p:cNvPr id="36" name="Group 35">
              <a:extLst>
                <a:ext uri="{FF2B5EF4-FFF2-40B4-BE49-F238E27FC236}">
                  <a16:creationId xmlns:a16="http://schemas.microsoft.com/office/drawing/2014/main" id="{2DF38E64-DEB8-4783-94A9-546177250AA3}"/>
                </a:ext>
              </a:extLst>
            </p:cNvPr>
            <p:cNvGrpSpPr/>
            <p:nvPr userDrawn="1"/>
          </p:nvGrpSpPr>
          <p:grpSpPr>
            <a:xfrm>
              <a:off x="1140417" y="3759940"/>
              <a:ext cx="3238913" cy="2534688"/>
              <a:chOff x="1140417" y="1143773"/>
              <a:chExt cx="3238913" cy="2534688"/>
            </a:xfrm>
          </p:grpSpPr>
          <p:sp>
            <p:nvSpPr>
              <p:cNvPr id="40" name="Rectangle 39">
                <a:extLst>
                  <a:ext uri="{FF2B5EF4-FFF2-40B4-BE49-F238E27FC236}">
                    <a16:creationId xmlns:a16="http://schemas.microsoft.com/office/drawing/2014/main" id="{AAB9E843-DF13-4E06-9B4B-AA38F5AE009C}"/>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E2EDA83-1D79-4F87-9722-ACF9A6D58C9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F496DF2-EE48-4173-9C1D-F75C3ED14076}"/>
                </a:ext>
              </a:extLst>
            </p:cNvPr>
            <p:cNvGrpSpPr/>
            <p:nvPr userDrawn="1"/>
          </p:nvGrpSpPr>
          <p:grpSpPr>
            <a:xfrm>
              <a:off x="1140417" y="1143773"/>
              <a:ext cx="3238913" cy="2534688"/>
              <a:chOff x="1140417" y="1143773"/>
              <a:chExt cx="3238913" cy="2534688"/>
            </a:xfrm>
          </p:grpSpPr>
          <p:sp>
            <p:nvSpPr>
              <p:cNvPr id="38" name="Rectangle 37">
                <a:extLst>
                  <a:ext uri="{FF2B5EF4-FFF2-40B4-BE49-F238E27FC236}">
                    <a16:creationId xmlns:a16="http://schemas.microsoft.com/office/drawing/2014/main" id="{B3F794BA-92DB-4085-8AD7-A1E67E26DA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B40D9CE-0922-4AB0-A260-639364F2D9AC}"/>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D39E2247-CE76-4267-9E2A-0D455521CA12}"/>
              </a:ext>
            </a:extLst>
          </p:cNvPr>
          <p:cNvGrpSpPr/>
          <p:nvPr/>
        </p:nvGrpSpPr>
        <p:grpSpPr>
          <a:xfrm>
            <a:off x="5278807" y="1143773"/>
            <a:ext cx="3238913" cy="5150855"/>
            <a:chOff x="1140417" y="1143773"/>
            <a:chExt cx="3238913" cy="5150855"/>
          </a:xfrm>
        </p:grpSpPr>
        <p:grpSp>
          <p:nvGrpSpPr>
            <p:cNvPr id="43" name="Group 42">
              <a:extLst>
                <a:ext uri="{FF2B5EF4-FFF2-40B4-BE49-F238E27FC236}">
                  <a16:creationId xmlns:a16="http://schemas.microsoft.com/office/drawing/2014/main" id="{03DCB00D-CBAF-4D42-B4B3-BC46DAC55D1E}"/>
                </a:ext>
              </a:extLst>
            </p:cNvPr>
            <p:cNvGrpSpPr/>
            <p:nvPr userDrawn="1"/>
          </p:nvGrpSpPr>
          <p:grpSpPr>
            <a:xfrm>
              <a:off x="1140417" y="3759940"/>
              <a:ext cx="3238913" cy="2534688"/>
              <a:chOff x="1140417" y="1143773"/>
              <a:chExt cx="3238913" cy="2534688"/>
            </a:xfrm>
          </p:grpSpPr>
          <p:sp>
            <p:nvSpPr>
              <p:cNvPr id="47" name="Rectangle 46">
                <a:extLst>
                  <a:ext uri="{FF2B5EF4-FFF2-40B4-BE49-F238E27FC236}">
                    <a16:creationId xmlns:a16="http://schemas.microsoft.com/office/drawing/2014/main" id="{89D5FC3D-2881-4379-A32D-50C8662AF04B}"/>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2F9FEA84-01FA-4FE9-BF53-C66EB6C35199}"/>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556F50F-D22B-4238-BAAB-23FE84F1C27E}"/>
                </a:ext>
              </a:extLst>
            </p:cNvPr>
            <p:cNvGrpSpPr/>
            <p:nvPr userDrawn="1"/>
          </p:nvGrpSpPr>
          <p:grpSpPr>
            <a:xfrm>
              <a:off x="1140417" y="1143773"/>
              <a:ext cx="3238913" cy="2534688"/>
              <a:chOff x="1140417" y="1143773"/>
              <a:chExt cx="3238913" cy="2534688"/>
            </a:xfrm>
          </p:grpSpPr>
          <p:sp>
            <p:nvSpPr>
              <p:cNvPr id="45" name="Rectangle 44">
                <a:extLst>
                  <a:ext uri="{FF2B5EF4-FFF2-40B4-BE49-F238E27FC236}">
                    <a16:creationId xmlns:a16="http://schemas.microsoft.com/office/drawing/2014/main" id="{801E6D89-4EDB-40E9-B87B-33A492681F6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D25CB91-60A8-4B5A-AEC7-D6480B0E247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48980"/>
          </a:xfrm>
        </p:spPr>
        <p:txBody>
          <a:bodyPr>
            <a:noAutofit/>
          </a:bodyPr>
          <a:lstStyle>
            <a:lvl1pPr>
              <a:defRPr>
                <a:solidFill>
                  <a:schemeClr val="accent1"/>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FAB71782-1616-4C0E-9E81-B9A0A46045B4}"/>
              </a:ext>
            </a:extLst>
          </p:cNvPr>
          <p:cNvSpPr>
            <a:spLocks noGrp="1"/>
          </p:cNvSpPr>
          <p:nvPr>
            <p:ph type="body" sz="quarter" idx="23"/>
          </p:nvPr>
        </p:nvSpPr>
        <p:spPr>
          <a:xfrm>
            <a:off x="835389" y="1524764"/>
            <a:ext cx="4447176"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9">
            <a:extLst>
              <a:ext uri="{FF2B5EF4-FFF2-40B4-BE49-F238E27FC236}">
                <a16:creationId xmlns:a16="http://schemas.microsoft.com/office/drawing/2014/main" id="{F3F2FA55-2277-4FF0-8685-2DDAE0EA601D}"/>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49" name="Slide Number Placeholder 2">
            <a:extLst>
              <a:ext uri="{FF2B5EF4-FFF2-40B4-BE49-F238E27FC236}">
                <a16:creationId xmlns:a16="http://schemas.microsoft.com/office/drawing/2014/main" id="{A2695423-30B6-403F-A776-A92A111B9DED}"/>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4546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s - 6">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6220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s - 6 with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lvl1pPr>
              <a:defRPr>
                <a:solidFill>
                  <a:schemeClr val="bg2"/>
                </a:solidFill>
              </a:defRPr>
            </a:lvl1pPr>
          </a:lstStyle>
          <a:p>
            <a:fld id="{71D586D2-677B-458F-B417-DB589973A882}" type="slidenum">
              <a:rPr lang="en-US" smtClean="0"/>
              <a:pPr/>
              <a:t>‹#›</a:t>
            </a:fld>
            <a:endParaRPr lang="en-US" dirty="0"/>
          </a:p>
        </p:txBody>
      </p:sp>
      <p:pic>
        <p:nvPicPr>
          <p:cNvPr id="39" name="Picture 38">
            <a:extLst>
              <a:ext uri="{FF2B5EF4-FFF2-40B4-BE49-F238E27FC236}">
                <a16:creationId xmlns:a16="http://schemas.microsoft.com/office/drawing/2014/main" id="{2CF82CCE-A6BE-44B9-839B-48CF775EAE9E}"/>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12220309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4"/>
            <a:ext cx="3294247" cy="4160837"/>
          </a:xfrm>
          <a:prstGeom prst="rect">
            <a:avLst/>
          </a:prstGeom>
        </p:spPr>
        <p:txBody>
          <a:bodyPr>
            <a:noAutofit/>
          </a:bodyPr>
          <a:lstStyle>
            <a:lvl1pPr marL="91440">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40" name="Text Placeholder 8">
            <a:extLst>
              <a:ext uri="{FF2B5EF4-FFF2-40B4-BE49-F238E27FC236}">
                <a16:creationId xmlns:a16="http://schemas.microsoft.com/office/drawing/2014/main" id="{AD8A160D-FA13-41BD-B704-44948B74FDF3}"/>
              </a:ext>
            </a:extLst>
          </p:cNvPr>
          <p:cNvSpPr>
            <a:spLocks noGrp="1"/>
          </p:cNvSpPr>
          <p:nvPr>
            <p:ph type="body" sz="quarter" idx="39" hasCustomPrompt="1"/>
          </p:nvPr>
        </p:nvSpPr>
        <p:spPr>
          <a:xfrm>
            <a:off x="838199" y="1828800"/>
            <a:ext cx="3294250" cy="529517"/>
          </a:xfrm>
          <a:prstGeom prst="rect">
            <a:avLst/>
          </a:prstGeom>
        </p:spPr>
        <p:txBody>
          <a:bodyPr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1" name="Text Placeholder 19">
            <a:extLst>
              <a:ext uri="{FF2B5EF4-FFF2-40B4-BE49-F238E27FC236}">
                <a16:creationId xmlns:a16="http://schemas.microsoft.com/office/drawing/2014/main" id="{B8DF6E7B-58D0-4517-9F42-E459C2996EA7}"/>
              </a:ext>
            </a:extLst>
          </p:cNvPr>
          <p:cNvSpPr>
            <a:spLocks noGrp="1"/>
          </p:cNvSpPr>
          <p:nvPr>
            <p:ph type="body" sz="quarter" idx="15" hasCustomPrompt="1"/>
          </p:nvPr>
        </p:nvSpPr>
        <p:spPr>
          <a:xfrm>
            <a:off x="835389" y="171976"/>
            <a:ext cx="3294247"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9" name="Straight Connector 18">
            <a:extLst>
              <a:ext uri="{FF2B5EF4-FFF2-40B4-BE49-F238E27FC236}">
                <a16:creationId xmlns:a16="http://schemas.microsoft.com/office/drawing/2014/main" id="{9B222192-CC29-4246-A0B4-82804A0891F1}"/>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124D769-1A71-45C0-976A-5ABB644EA3C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4" name="Slide Number Placeholder 2">
            <a:extLst>
              <a:ext uri="{FF2B5EF4-FFF2-40B4-BE49-F238E27FC236}">
                <a16:creationId xmlns:a16="http://schemas.microsoft.com/office/drawing/2014/main" id="{4D2E5299-80D5-4A16-A6A9-6E892C9AA9F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242241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 QUOT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5"/>
            <a:ext cx="3294247" cy="1979224"/>
          </a:xfrm>
          <a:prstGeom prst="rect">
            <a:avLst/>
          </a:prstGeom>
        </p:spPr>
        <p:txBody>
          <a:bodyPr>
            <a:noAutofit/>
          </a:bodyPr>
          <a:lstStyle>
            <a:lvl1pPr marL="0" indent="0">
              <a:buNone/>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pic>
        <p:nvPicPr>
          <p:cNvPr id="17" name="Picture 16">
            <a:extLst>
              <a:ext uri="{FF2B5EF4-FFF2-40B4-BE49-F238E27FC236}">
                <a16:creationId xmlns:a16="http://schemas.microsoft.com/office/drawing/2014/main" id="{B09F96E7-7509-4B71-AAE7-8135DEBD0D6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538614" flipH="1" flipV="1">
            <a:off x="448621" y="5024142"/>
            <a:ext cx="323700" cy="1069810"/>
          </a:xfrm>
          <a:prstGeom prst="rect">
            <a:avLst/>
          </a:prstGeom>
        </p:spPr>
      </p:pic>
      <p:sp>
        <p:nvSpPr>
          <p:cNvPr id="19" name="Text Placeholder 19">
            <a:extLst>
              <a:ext uri="{FF2B5EF4-FFF2-40B4-BE49-F238E27FC236}">
                <a16:creationId xmlns:a16="http://schemas.microsoft.com/office/drawing/2014/main" id="{E1D83A41-3656-4A50-8DA3-D1EF413D5989}"/>
              </a:ext>
            </a:extLst>
          </p:cNvPr>
          <p:cNvSpPr>
            <a:spLocks noGrp="1"/>
          </p:cNvSpPr>
          <p:nvPr>
            <p:ph type="body" sz="quarter" idx="15" hasCustomPrompt="1"/>
          </p:nvPr>
        </p:nvSpPr>
        <p:spPr>
          <a:xfrm>
            <a:off x="838198" y="6070199"/>
            <a:ext cx="3294247" cy="659902"/>
          </a:xfrm>
          <a:prstGeom prst="rect">
            <a:avLst/>
          </a:prstGeom>
        </p:spPr>
        <p:txBody>
          <a:bodyPr>
            <a:noAutofit/>
          </a:bodyPr>
          <a:lstStyle>
            <a:lvl1pPr marL="0" indent="0">
              <a:buNone/>
              <a:defRPr sz="1320" b="0"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 Name, Title at Company</a:t>
            </a:r>
          </a:p>
        </p:txBody>
      </p:sp>
      <p:sp>
        <p:nvSpPr>
          <p:cNvPr id="25" name="Text Placeholder 21">
            <a:extLst>
              <a:ext uri="{FF2B5EF4-FFF2-40B4-BE49-F238E27FC236}">
                <a16:creationId xmlns:a16="http://schemas.microsoft.com/office/drawing/2014/main" id="{DFA58967-F75D-42C5-B7FC-7FD66C48DBE8}"/>
              </a:ext>
            </a:extLst>
          </p:cNvPr>
          <p:cNvSpPr>
            <a:spLocks noGrp="1"/>
          </p:cNvSpPr>
          <p:nvPr>
            <p:ph type="body" sz="quarter" idx="42" hasCustomPrompt="1"/>
          </p:nvPr>
        </p:nvSpPr>
        <p:spPr>
          <a:xfrm>
            <a:off x="838198" y="1857644"/>
            <a:ext cx="3294247" cy="52423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8" name="Text Placeholder 11">
            <a:extLst>
              <a:ext uri="{FF2B5EF4-FFF2-40B4-BE49-F238E27FC236}">
                <a16:creationId xmlns:a16="http://schemas.microsoft.com/office/drawing/2014/main" id="{9266E3B6-54DB-4BB4-BC90-219F0EEEE390}"/>
              </a:ext>
            </a:extLst>
          </p:cNvPr>
          <p:cNvSpPr>
            <a:spLocks noGrp="1"/>
          </p:cNvSpPr>
          <p:nvPr>
            <p:ph type="body" sz="quarter" idx="43" hasCustomPrompt="1"/>
          </p:nvPr>
        </p:nvSpPr>
        <p:spPr>
          <a:xfrm>
            <a:off x="839966" y="4636533"/>
            <a:ext cx="3318192" cy="1305767"/>
          </a:xfrm>
          <a:prstGeom prst="rect">
            <a:avLst/>
          </a:prstGeom>
        </p:spPr>
        <p:txBody>
          <a:bodyPr anchor="b">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a:t>
            </a:r>
          </a:p>
        </p:txBody>
      </p:sp>
      <p:sp>
        <p:nvSpPr>
          <p:cNvPr id="21" name="Text Placeholder 19">
            <a:extLst>
              <a:ext uri="{FF2B5EF4-FFF2-40B4-BE49-F238E27FC236}">
                <a16:creationId xmlns:a16="http://schemas.microsoft.com/office/drawing/2014/main" id="{FA1F8F23-DE42-4657-8CA1-E2D7F9C91898}"/>
              </a:ext>
            </a:extLst>
          </p:cNvPr>
          <p:cNvSpPr>
            <a:spLocks noGrp="1"/>
          </p:cNvSpPr>
          <p:nvPr>
            <p:ph type="body" sz="quarter" idx="44" hasCustomPrompt="1"/>
          </p:nvPr>
        </p:nvSpPr>
        <p:spPr>
          <a:xfrm>
            <a:off x="835389" y="171976"/>
            <a:ext cx="331819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24" name="Straight Connector 23">
            <a:extLst>
              <a:ext uri="{FF2B5EF4-FFF2-40B4-BE49-F238E27FC236}">
                <a16:creationId xmlns:a16="http://schemas.microsoft.com/office/drawing/2014/main" id="{04972511-FCFF-411E-B360-ECCB24FB2F3A}"/>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782F182-221C-486F-A17F-CC429C3AF37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7" name="Slide Number Placeholder 2">
            <a:extLst>
              <a:ext uri="{FF2B5EF4-FFF2-40B4-BE49-F238E27FC236}">
                <a16:creationId xmlns:a16="http://schemas.microsoft.com/office/drawing/2014/main" id="{4DFABEBE-8E1F-4ED5-AE55-BB0576F33FE3}"/>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209832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4A96F-DEC4-4646-9A78-C9E40E197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71171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6" name="Picture 15">
            <a:extLst>
              <a:ext uri="{FF2B5EF4-FFF2-40B4-BE49-F238E27FC236}">
                <a16:creationId xmlns:a16="http://schemas.microsoft.com/office/drawing/2014/main" id="{CDBC0360-3DEE-418F-B73E-BA2F1A93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553" y="0"/>
            <a:ext cx="4132447" cy="6858000"/>
          </a:xfrm>
          <a:prstGeom prst="rect">
            <a:avLst/>
          </a:prstGeom>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34705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PICTURE A">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2CC4-28AE-4695-AEB9-4AB79393B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463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1301"/>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091927DF-3A93-43C6-A94B-90F6622516B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23C9A20-74CD-47F0-B1D4-3E301F4EC1A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descr="001">
            <a:extLst>
              <a:ext uri="{FF2B5EF4-FFF2-40B4-BE49-F238E27FC236}">
                <a16:creationId xmlns:a16="http://schemas.microsoft.com/office/drawing/2014/main" id="{07A49C65-E387-456F-9F3E-B862B2B18460}"/>
              </a:ext>
            </a:extLst>
          </p:cNvPr>
          <p:cNvPicPr>
            <a:picLocks noChangeAspect="1"/>
          </p:cNvPicPr>
          <p:nvPr/>
        </p:nvPicPr>
        <p:blipFill>
          <a:blip r:embed="rId4"/>
          <a:stretch>
            <a:fillRect/>
          </a:stretch>
        </p:blipFill>
        <p:spPr>
          <a:xfrm>
            <a:off x="199155" y="2415136"/>
            <a:ext cx="604704" cy="279044"/>
          </a:xfrm>
          <a:prstGeom prst="rect">
            <a:avLst/>
          </a:prstGeom>
          <a:noFill/>
          <a:ln w="9525">
            <a:noFill/>
          </a:ln>
        </p:spPr>
      </p:pic>
    </p:spTree>
    <p:extLst>
      <p:ext uri="{BB962C8B-B14F-4D97-AF65-F5344CB8AC3E}">
        <p14:creationId xmlns:p14="http://schemas.microsoft.com/office/powerpoint/2010/main" val="4229847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2 -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B1078B-27FE-4AD2-A1AD-DF4DEFF56D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0B7AFEC4-AE7C-424D-AB58-6E91707892E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80466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B6055D-A74D-44E2-9D48-ED62F8DE1C1A}"/>
              </a:ext>
            </a:extLst>
          </p:cNvPr>
          <p:cNvPicPr>
            <a:picLocks noChangeAspect="1"/>
          </p:cNvPicPr>
          <p:nvPr/>
        </p:nvPicPr>
        <p:blipFill rotWithShape="1">
          <a:blip r:embed="rId2"/>
          <a:srcRect l="32165"/>
          <a:stretch/>
        </p:blipFill>
        <p:spPr>
          <a:xfrm>
            <a:off x="8056743" y="0"/>
            <a:ext cx="413525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928806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 LEF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84215-21C3-4DBF-86F2-A15940820191}"/>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105113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8068E3-61C9-4BD5-956C-33D1E0824041}"/>
              </a:ext>
            </a:extLst>
          </p:cNvPr>
          <p:cNvPicPr>
            <a:picLocks noChangeAspect="1"/>
          </p:cNvPicPr>
          <p:nvPr/>
        </p:nvPicPr>
        <p:blipFill rotWithShape="1">
          <a:blip r:embed="rId2"/>
          <a:srcRect l="14610" r="17510"/>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467862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 LEFT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B9E2A6-C314-43AA-BED7-AF710E8E149E}"/>
              </a:ext>
            </a:extLst>
          </p:cNvPr>
          <p:cNvPicPr>
            <a:picLocks noChangeAspect="1"/>
          </p:cNvPicPr>
          <p:nvPr/>
        </p:nvPicPr>
        <p:blipFill rotWithShape="1">
          <a:blip r:embed="rId2"/>
          <a:srcRect l="19869" r="12342"/>
          <a:stretch/>
        </p:blipFill>
        <p:spPr>
          <a:xfrm flipH="1">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154431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icture with Caption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7F7006-AB91-4425-90DB-7D78CD968244}"/>
              </a:ext>
            </a:extLst>
          </p:cNvPr>
          <p:cNvPicPr>
            <a:picLocks noChangeAspect="1"/>
          </p:cNvPicPr>
          <p:nvPr/>
        </p:nvPicPr>
        <p:blipFill rotWithShape="1">
          <a:blip r:embed="rId2"/>
          <a:srcRect l="25061" r="7059"/>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825649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 LEFT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19705-13CE-4C6B-801D-A665862A0F2C}"/>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80498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ED321F-F8A0-4312-A88F-B4BA94861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2" name="Title 1">
            <a:extLst>
              <a:ext uri="{FF2B5EF4-FFF2-40B4-BE49-F238E27FC236}">
                <a16:creationId xmlns:a16="http://schemas.microsoft.com/office/drawing/2014/main" id="{E822EED8-EEBF-454E-9B9A-C3E8EB8EE3D1}"/>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sp>
        <p:nvSpPr>
          <p:cNvPr id="8" name="Slide Number Placeholder 7">
            <a:extLst>
              <a:ext uri="{FF2B5EF4-FFF2-40B4-BE49-F238E27FC236}">
                <a16:creationId xmlns:a16="http://schemas.microsoft.com/office/drawing/2014/main" id="{16DB2346-354E-4E45-8047-16D39D8B1458}"/>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9" name="Picture 8" descr="001">
            <a:extLst>
              <a:ext uri="{FF2B5EF4-FFF2-40B4-BE49-F238E27FC236}">
                <a16:creationId xmlns:a16="http://schemas.microsoft.com/office/drawing/2014/main" id="{EF482E8C-E9FA-4B77-B149-9FFB24BE1355}"/>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838199" y="1997657"/>
            <a:ext cx="5181602"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172199" y="1997657"/>
            <a:ext cx="5510606"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0" name="Text Placeholder 19">
            <a:extLst>
              <a:ext uri="{FF2B5EF4-FFF2-40B4-BE49-F238E27FC236}">
                <a16:creationId xmlns:a16="http://schemas.microsoft.com/office/drawing/2014/main" id="{46AA62CD-C786-412D-8E10-5413DDF8269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345916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1" name="Slide Number Placeholder 10">
            <a:extLst>
              <a:ext uri="{FF2B5EF4-FFF2-40B4-BE49-F238E27FC236}">
                <a16:creationId xmlns:a16="http://schemas.microsoft.com/office/drawing/2014/main" id="{B059958B-9722-4638-9D15-A9A765D16A4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pic>
        <p:nvPicPr>
          <p:cNvPr id="15" name="Picture 14">
            <a:extLst>
              <a:ext uri="{FF2B5EF4-FFF2-40B4-BE49-F238E27FC236}">
                <a16:creationId xmlns:a16="http://schemas.microsoft.com/office/drawing/2014/main" id="{E923E7F8-6FCF-4A3E-B68F-08721D174C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08263" y="2479969"/>
            <a:ext cx="941605" cy="278813"/>
          </a:xfrm>
          <a:prstGeom prst="rect">
            <a:avLst/>
          </a:prstGeom>
        </p:spPr>
      </p:pic>
      <p:pic>
        <p:nvPicPr>
          <p:cNvPr id="16" name="Picture 15">
            <a:extLst>
              <a:ext uri="{FF2B5EF4-FFF2-40B4-BE49-F238E27FC236}">
                <a16:creationId xmlns:a16="http://schemas.microsoft.com/office/drawing/2014/main" id="{3CF63D28-DE69-4AB1-84CC-121CF84A8D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6270354" y="2479969"/>
            <a:ext cx="941605" cy="278813"/>
          </a:xfrm>
          <a:prstGeom prst="rect">
            <a:avLst/>
          </a:prstGeom>
        </p:spPr>
      </p:pic>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714625"/>
            <a:ext cx="5181602"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714625"/>
            <a:ext cx="5510606"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406547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1470CF-C2D6-44B4-A2A2-9B4A973CF8E3}"/>
              </a:ext>
            </a:extLst>
          </p:cNvPr>
          <p:cNvSpPr/>
          <p:nvPr/>
        </p:nvSpPr>
        <p:spPr>
          <a:xfrm>
            <a:off x="6095998" y="0"/>
            <a:ext cx="6096001"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8A4CA8-1B63-4E1D-81C3-CAAEB54CA3EB}"/>
              </a:ext>
            </a:extLst>
          </p:cNvPr>
          <p:cNvSpPr>
            <a:spLocks noGrp="1"/>
          </p:cNvSpPr>
          <p:nvPr>
            <p:ph idx="1"/>
          </p:nvPr>
        </p:nvSpPr>
        <p:spPr>
          <a:xfrm>
            <a:off x="6291458" y="577543"/>
            <a:ext cx="5372894" cy="5778807"/>
          </a:xfrm>
          <a:prstGeom prst="rect">
            <a:avLst/>
          </a:prstGeom>
        </p:spPr>
        <p:txBody>
          <a:bodyPr>
            <a:noAutofit/>
          </a:bodyPr>
          <a:lstStyle>
            <a:lvl1pPr>
              <a:defRPr sz="2200">
                <a:solidFill>
                  <a:schemeClr val="accent5"/>
                </a:solidFill>
              </a:defRPr>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a:t>Click to edit Master text styles</a:t>
            </a:r>
          </a:p>
        </p:txBody>
      </p:sp>
      <p:sp>
        <p:nvSpPr>
          <p:cNvPr id="9" name="Title 8">
            <a:extLst>
              <a:ext uri="{FF2B5EF4-FFF2-40B4-BE49-F238E27FC236}">
                <a16:creationId xmlns:a16="http://schemas.microsoft.com/office/drawing/2014/main" id="{D94FCE38-F2E3-4688-97C2-AD7A567DC6AD}"/>
              </a:ext>
            </a:extLst>
          </p:cNvPr>
          <p:cNvSpPr>
            <a:spLocks noGrp="1"/>
          </p:cNvSpPr>
          <p:nvPr>
            <p:ph type="title"/>
          </p:nvPr>
        </p:nvSpPr>
        <p:spPr>
          <a:xfrm>
            <a:off x="838200" y="594795"/>
            <a:ext cx="5075236" cy="1462605"/>
          </a:xfrm>
        </p:spPr>
        <p:txBody>
          <a:bodyPr>
            <a:noAutofit/>
          </a:bodyPr>
          <a:lstStyle/>
          <a:p>
            <a:r>
              <a:rPr lang="en-US"/>
              <a:t>Click to edit Master title style</a:t>
            </a:r>
            <a:endParaRPr lang="en-US" dirty="0"/>
          </a:p>
        </p:txBody>
      </p:sp>
      <p:pic>
        <p:nvPicPr>
          <p:cNvPr id="10" name="Picture 9" descr="001">
            <a:extLst>
              <a:ext uri="{FF2B5EF4-FFF2-40B4-BE49-F238E27FC236}">
                <a16:creationId xmlns:a16="http://schemas.microsoft.com/office/drawing/2014/main" id="{C5475053-3AA5-4CC1-8A0E-767A28ED3EDF}"/>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1" name="Text Placeholder 3">
            <a:extLst>
              <a:ext uri="{FF2B5EF4-FFF2-40B4-BE49-F238E27FC236}">
                <a16:creationId xmlns:a16="http://schemas.microsoft.com/office/drawing/2014/main" id="{63C16780-55A6-463B-BF58-34C7B81ADB2E}"/>
              </a:ext>
            </a:extLst>
          </p:cNvPr>
          <p:cNvSpPr>
            <a:spLocks noGrp="1"/>
          </p:cNvSpPr>
          <p:nvPr>
            <p:ph type="body" sz="quarter" idx="14"/>
          </p:nvPr>
        </p:nvSpPr>
        <p:spPr>
          <a:xfrm>
            <a:off x="835389" y="2144110"/>
            <a:ext cx="5075236" cy="4212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61B37CEE-E045-4A6B-8C9B-0AAEA34395ED}"/>
              </a:ext>
            </a:extLst>
          </p:cNvPr>
          <p:cNvSpPr>
            <a:spLocks noGrp="1"/>
          </p:cNvSpPr>
          <p:nvPr>
            <p:ph type="body" sz="quarter" idx="15" hasCustomPrompt="1"/>
          </p:nvPr>
        </p:nvSpPr>
        <p:spPr>
          <a:xfrm>
            <a:off x="835389" y="171976"/>
            <a:ext cx="5075236"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5" name="Straight Connector 14">
            <a:extLst>
              <a:ext uri="{FF2B5EF4-FFF2-40B4-BE49-F238E27FC236}">
                <a16:creationId xmlns:a16="http://schemas.microsoft.com/office/drawing/2014/main" id="{404ED90D-90E8-4480-BF06-00962FB98CF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BEC1FED-CE57-43DF-AD4D-548FF4F2535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9" name="Slide Number Placeholder 2">
            <a:extLst>
              <a:ext uri="{FF2B5EF4-FFF2-40B4-BE49-F238E27FC236}">
                <a16:creationId xmlns:a16="http://schemas.microsoft.com/office/drawing/2014/main" id="{67C09AA3-817B-455D-8D60-A8160FC6C78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89480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PICTURE B">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6A38-1A30-40F2-98DC-0B86C93C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4866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7104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0916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83370D17-8385-4492-BE86-B24CFA4B59C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62549F85-0335-4478-8A3C-FF2D7F188F3D}"/>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7109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sp>
        <p:nvSpPr>
          <p:cNvPr id="5" name="Rectangle 4">
            <a:extLst>
              <a:ext uri="{FF2B5EF4-FFF2-40B4-BE49-F238E27FC236}">
                <a16:creationId xmlns:a16="http://schemas.microsoft.com/office/drawing/2014/main" id="{F6A6BED8-738F-4FFA-988B-F7A034C0FA9C}"/>
              </a:ext>
            </a:extLst>
          </p:cNvPr>
          <p:cNvSpPr/>
          <p:nvPr/>
        </p:nvSpPr>
        <p:spPr>
          <a:xfrm>
            <a:off x="464821" y="5692995"/>
            <a:ext cx="6105312" cy="707886"/>
          </a:xfrm>
          <a:prstGeom prst="rect">
            <a:avLst/>
          </a:prstGeom>
        </p:spPr>
        <p:txBody>
          <a:bodyPr wrap="square">
            <a:spAutoFit/>
          </a:bodyPr>
          <a:lstStyle/>
          <a:p>
            <a:r>
              <a:rPr lang="en-IN" sz="1000" dirty="0" err="1">
                <a:solidFill>
                  <a:srgbClr val="00558C"/>
                </a:solidFill>
                <a:latin typeface="Arial" panose="020B0604020202020204" pitchFamily="34" charset="0"/>
                <a:cs typeface="Arial" panose="020B0604020202020204" pitchFamily="34" charset="0"/>
              </a:rPr>
              <a:t>kofax.com</a:t>
            </a:r>
            <a:endParaRPr lang="en-IN" sz="1000" dirty="0">
              <a:solidFill>
                <a:srgbClr val="00558C"/>
              </a:solidFill>
              <a:latin typeface="Arial" panose="020B0604020202020204" pitchFamily="34" charset="0"/>
              <a:cs typeface="Arial" panose="020B0604020202020204" pitchFamily="34" charset="0"/>
            </a:endParaRPr>
          </a:p>
          <a:p>
            <a:endParaRPr lang="en-IN" sz="1000" dirty="0">
              <a:solidFill>
                <a:srgbClr val="00558C"/>
              </a:solidFill>
              <a:latin typeface="Arial" panose="020B0604020202020204" pitchFamily="34" charset="0"/>
              <a:cs typeface="Arial" panose="020B0604020202020204" pitchFamily="34" charset="0"/>
            </a:endParaRPr>
          </a:p>
          <a:p>
            <a:r>
              <a:rPr lang="en-IN" sz="1000" dirty="0">
                <a:solidFill>
                  <a:schemeClr val="accent5"/>
                </a:solidFill>
                <a:latin typeface="Arial" panose="020B0604020202020204" pitchFamily="34" charset="0"/>
                <a:cs typeface="Arial" panose="020B0604020202020204" pitchFamily="34" charset="0"/>
              </a:rPr>
              <a:t>© 2020 Kofax. Kofax and the Kofax logo are trademarks of Kofax, registered in the United States and/or other countries. All other trademarks are the property of their respective owners.</a:t>
            </a:r>
          </a:p>
        </p:txBody>
      </p:sp>
      <p:pic>
        <p:nvPicPr>
          <p:cNvPr id="6" name="Picture 5">
            <a:extLst>
              <a:ext uri="{FF2B5EF4-FFF2-40B4-BE49-F238E27FC236}">
                <a16:creationId xmlns:a16="http://schemas.microsoft.com/office/drawing/2014/main" id="{48091680-7B5E-4E7A-BF6F-D2B5A0619D2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Tree>
    <p:extLst>
      <p:ext uri="{BB962C8B-B14F-4D97-AF65-F5344CB8AC3E}">
        <p14:creationId xmlns:p14="http://schemas.microsoft.com/office/powerpoint/2010/main" val="967083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5D1D6D76-BDEA-4FFC-8303-45EDA561C8CF}"/>
              </a:ext>
            </a:extLst>
          </p:cNvPr>
          <p:cNvSpPr>
            <a:spLocks noGrp="1"/>
          </p:cNvSpPr>
          <p:nvPr>
            <p:ph type="subTitle" idx="1" hasCustomPrompt="1"/>
          </p:nvPr>
        </p:nvSpPr>
        <p:spPr>
          <a:xfrm>
            <a:off x="999267" y="5283439"/>
            <a:ext cx="5985328" cy="313932"/>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sp>
        <p:nvSpPr>
          <p:cNvPr id="19" name="Text Placeholder 19">
            <a:extLst>
              <a:ext uri="{FF2B5EF4-FFF2-40B4-BE49-F238E27FC236}">
                <a16:creationId xmlns:a16="http://schemas.microsoft.com/office/drawing/2014/main" id="{72B7AA49-A25E-486D-8D5A-B29D6CCA4706}"/>
              </a:ext>
            </a:extLst>
          </p:cNvPr>
          <p:cNvSpPr>
            <a:spLocks noGrp="1"/>
          </p:cNvSpPr>
          <p:nvPr>
            <p:ph type="body" sz="quarter" idx="13" hasCustomPrompt="1"/>
          </p:nvPr>
        </p:nvSpPr>
        <p:spPr>
          <a:xfrm>
            <a:off x="999267" y="5615338"/>
            <a:ext cx="5985328" cy="31432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Date</a:t>
            </a:r>
          </a:p>
        </p:txBody>
      </p:sp>
      <p:sp>
        <p:nvSpPr>
          <p:cNvPr id="21" name="Title 6">
            <a:extLst>
              <a:ext uri="{FF2B5EF4-FFF2-40B4-BE49-F238E27FC236}">
                <a16:creationId xmlns:a16="http://schemas.microsoft.com/office/drawing/2014/main" id="{7F802702-9C49-49F8-B057-FD70700089A1}"/>
              </a:ext>
            </a:extLst>
          </p:cNvPr>
          <p:cNvSpPr>
            <a:spLocks noGrp="1"/>
          </p:cNvSpPr>
          <p:nvPr>
            <p:ph type="title" hasCustomPrompt="1"/>
          </p:nvPr>
        </p:nvSpPr>
        <p:spPr>
          <a:xfrm>
            <a:off x="999267" y="1260630"/>
            <a:ext cx="10193467" cy="1681987"/>
          </a:xfrm>
          <a:prstGeom prst="rect">
            <a:avLst/>
          </a:prstGeom>
        </p:spPr>
        <p:txBody>
          <a:bodyPr anchor="b">
            <a:normAutofit/>
          </a:bodyPr>
          <a:lstStyle>
            <a:lvl1pPr>
              <a:defRPr sz="3600">
                <a:solidFill>
                  <a:srgbClr val="025389"/>
                </a:solidFill>
              </a:defRPr>
            </a:lvl1pPr>
          </a:lstStyle>
          <a:p>
            <a:r>
              <a:rPr lang="en-US" dirty="0"/>
              <a:t>Presentation Title</a:t>
            </a:r>
          </a:p>
        </p:txBody>
      </p:sp>
    </p:spTree>
    <p:extLst>
      <p:ext uri="{BB962C8B-B14F-4D97-AF65-F5344CB8AC3E}">
        <p14:creationId xmlns:p14="http://schemas.microsoft.com/office/powerpoint/2010/main" val="21419982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1067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0020671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4123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07864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97915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5862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16480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6397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PICTURE C">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C48F1-FF29-4904-86EB-B21B78ED0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65143"/>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9186"/>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25646"/>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A95E8CCC-05F0-425A-A573-1C2646929EF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2205DB46-567F-4D4B-A3D9-1E9FADDCA11B}"/>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042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9265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3_Compar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1280159"/>
            <a:ext cx="53400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4" name="Shape 54"/>
          <p:cNvSpPr txBox="1">
            <a:spLocks noGrp="1"/>
          </p:cNvSpPr>
          <p:nvPr>
            <p:ph type="body" idx="2"/>
          </p:nvPr>
        </p:nvSpPr>
        <p:spPr>
          <a:xfrm>
            <a:off x="609600" y="1828800"/>
            <a:ext cx="53400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5" name="Shape 55"/>
          <p:cNvSpPr txBox="1">
            <a:spLocks noGrp="1"/>
          </p:cNvSpPr>
          <p:nvPr>
            <p:ph type="body" idx="3"/>
          </p:nvPr>
        </p:nvSpPr>
        <p:spPr>
          <a:xfrm>
            <a:off x="6217919" y="1280159"/>
            <a:ext cx="53644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body" idx="4"/>
          </p:nvPr>
        </p:nvSpPr>
        <p:spPr>
          <a:xfrm>
            <a:off x="6217919" y="1828800"/>
            <a:ext cx="53644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title"/>
          </p:nvPr>
        </p:nvSpPr>
        <p:spPr>
          <a:xfrm>
            <a:off x="609600" y="379476"/>
            <a:ext cx="10972800" cy="457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8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8" name="Shape 58"/>
          <p:cNvSpPr txBox="1">
            <a:spLocks noGrp="1"/>
          </p:cNvSpPr>
          <p:nvPr>
            <p:ph type="ftr" idx="11"/>
          </p:nvPr>
        </p:nvSpPr>
        <p:spPr>
          <a:xfrm>
            <a:off x="4038600" y="6492239"/>
            <a:ext cx="4114800" cy="183000"/>
          </a:xfrm>
          <a:prstGeom prst="rect">
            <a:avLst/>
          </a:prstGeom>
          <a:noFill/>
          <a:ln>
            <a:noFill/>
          </a:ln>
        </p:spPr>
        <p:txBody>
          <a:bodyPr lIns="91425" tIns="91425" rIns="91425" bIns="91425" anchor="ctr" anchorCtr="0"/>
          <a:lstStyle>
            <a:lvl1pPr marL="0" marR="0" lvl="0" indent="0" algn="ctr" rtl="0">
              <a:spcBef>
                <a:spcPts val="0"/>
              </a:spcBef>
              <a:buNone/>
              <a:defRPr sz="75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9" name="Shape 59"/>
          <p:cNvSpPr txBox="1">
            <a:spLocks noGrp="1"/>
          </p:cNvSpPr>
          <p:nvPr>
            <p:ph type="sldNum" idx="12"/>
          </p:nvPr>
        </p:nvSpPr>
        <p:spPr>
          <a:xfrm>
            <a:off x="10668000" y="6492239"/>
            <a:ext cx="914400" cy="183000"/>
          </a:xfrm>
          <a:prstGeom prst="rect">
            <a:avLst/>
          </a:prstGeom>
          <a:noFill/>
          <a:ln>
            <a:noFill/>
          </a:ln>
        </p:spPr>
        <p:txBody>
          <a:bodyPr lIns="91425" tIns="45700" rIns="91425" bIns="45700" anchor="ctr" anchorCtr="0">
            <a:noAutofit/>
          </a:bodyPr>
          <a:lstStyle/>
          <a:p>
            <a:fld id="{E8EB0FE3-2339-4C1B-9721-5277C09230E0}" type="slidenum">
              <a:rPr lang="en-US" smtClean="0"/>
              <a:t>‹#›</a:t>
            </a:fld>
            <a:endParaRPr lang="en-US" dirty="0"/>
          </a:p>
        </p:txBody>
      </p:sp>
    </p:spTree>
    <p:extLst>
      <p:ext uri="{BB962C8B-B14F-4D97-AF65-F5344CB8AC3E}">
        <p14:creationId xmlns:p14="http://schemas.microsoft.com/office/powerpoint/2010/main" val="2835541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346835"/>
            <a:ext cx="5340096" cy="365760"/>
          </a:xfrm>
        </p:spPr>
        <p:txBody>
          <a:bodyPr lIns="0" anchor="ctr">
            <a:noAutofit/>
          </a:bodyPr>
          <a:lstStyle>
            <a:lvl1pPr marL="0" indent="0">
              <a:buNone/>
              <a:defRPr sz="24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28800"/>
            <a:ext cx="5340096"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dirty="0" smtClean="0"/>
            </a:lvl1pPr>
            <a:lvl2pPr>
              <a:defRPr lang="en-US" sz="1600" dirty="0" smtClean="0"/>
            </a:lvl2pPr>
            <a:lvl3pPr>
              <a:defRPr lang="en-US" sz="1600" dirty="0" smtClean="0"/>
            </a:lvl3pPr>
            <a:lvl4pPr>
              <a:defRPr lang="en-US" sz="1200" dirty="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5" name="Text Placeholder 4"/>
          <p:cNvSpPr>
            <a:spLocks noGrp="1"/>
          </p:cNvSpPr>
          <p:nvPr>
            <p:ph type="body" sz="quarter" idx="3"/>
          </p:nvPr>
        </p:nvSpPr>
        <p:spPr>
          <a:xfrm>
            <a:off x="6217920" y="1346835"/>
            <a:ext cx="5364480" cy="365760"/>
          </a:xfrm>
        </p:spPr>
        <p:txBody>
          <a:bodyPr lIns="0" anchor="ctr">
            <a:noAutofit/>
          </a:bodyPr>
          <a:lstStyle>
            <a:lvl1pPr marL="0" indent="0">
              <a:buNone/>
              <a:defRPr sz="20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28800"/>
            <a:ext cx="5364480"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smtClean="0"/>
            </a:lvl1pPr>
            <a:lvl2pPr>
              <a:defRPr lang="en-US" sz="1600" smtClean="0"/>
            </a:lvl2pPr>
            <a:lvl3pPr>
              <a:defRPr lang="en-US" sz="1600" smtClean="0"/>
            </a:lvl3pPr>
            <a:lvl4pPr>
              <a:defRPr lang="en-US" sz="120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7" name="Title 6"/>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0" name="Slide Number Placeholder 9"/>
          <p:cNvSpPr>
            <a:spLocks noGrp="1"/>
          </p:cNvSpPr>
          <p:nvPr>
            <p:ph type="sldNum" sz="quarter" idx="11"/>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611352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7620" y="6172200"/>
            <a:ext cx="12207240" cy="685800"/>
          </a:xfrm>
          <a:prstGeom prst="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a:xfrm>
            <a:off x="609600" y="309181"/>
            <a:ext cx="10972800" cy="457200"/>
          </a:xfrm>
        </p:spPr>
        <p:txBody>
          <a:bodyPr/>
          <a:lstStyle/>
          <a:p>
            <a:r>
              <a:rPr lang="en-US"/>
              <a:t>Click to edit Master title style</a:t>
            </a:r>
          </a:p>
        </p:txBody>
      </p:sp>
    </p:spTree>
    <p:extLst>
      <p:ext uri="{BB962C8B-B14F-4D97-AF65-F5344CB8AC3E}">
        <p14:creationId xmlns:p14="http://schemas.microsoft.com/office/powerpoint/2010/main" val="33341116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750917"/>
          </a:xfrm>
        </p:spPr>
        <p:txBody>
          <a:bodyPr>
            <a:noAutofit/>
          </a:bodyPr>
          <a:lstStyle/>
          <a:p>
            <a:r>
              <a:rPr lang="en-US"/>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a:xfrm>
            <a:off x="11326439" y="6356350"/>
            <a:ext cx="613311" cy="365125"/>
          </a:xfrm>
          <a:prstGeom prst="rect">
            <a:avLst/>
          </a:prstGeom>
        </p:spPr>
        <p:txBody>
          <a:bodyPr/>
          <a:lstStyle/>
          <a:p>
            <a:fld id="{151725ED-AB00-4B02-A764-80C23BBB66A4}" type="slidenum">
              <a:rPr lang="en-US" smtClean="0"/>
              <a:pPr/>
              <a:t>‹#›</a:t>
            </a:fld>
            <a:endParaRPr lang="en-US"/>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14847722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with 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30404678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 Gray">
    <p:bg>
      <p:bgPr>
        <a:solidFill>
          <a:srgbClr val="0D1A2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66BE644-64D5-4050-90EC-9CD31CC292E3}"/>
              </a:ext>
            </a:extLst>
          </p:cNvPr>
          <p:cNvSpPr>
            <a:spLocks noGrp="1"/>
          </p:cNvSpPr>
          <p:nvPr>
            <p:ph type="title" hasCustomPrompt="1"/>
          </p:nvPr>
        </p:nvSpPr>
        <p:spPr>
          <a:xfrm>
            <a:off x="698500" y="500665"/>
            <a:ext cx="10826152" cy="965648"/>
          </a:xfrm>
        </p:spPr>
        <p:txBody>
          <a:bodyPr anchor="ctr">
            <a:noAutofit/>
          </a:bodyPr>
          <a:lstStyle>
            <a:lvl1pPr>
              <a:defRPr sz="3200">
                <a:solidFill>
                  <a:schemeClr val="bg2"/>
                </a:solidFill>
              </a:defRPr>
            </a:lvl1pPr>
          </a:lstStyle>
          <a:p>
            <a:r>
              <a:rPr lang="en-US"/>
              <a:t>Click to edit title</a:t>
            </a:r>
          </a:p>
        </p:txBody>
      </p:sp>
      <p:sp>
        <p:nvSpPr>
          <p:cNvPr id="16" name="Text Placeholder 3">
            <a:extLst>
              <a:ext uri="{FF2B5EF4-FFF2-40B4-BE49-F238E27FC236}">
                <a16:creationId xmlns:a16="http://schemas.microsoft.com/office/drawing/2014/main" id="{4DE24B43-A9D8-4646-BD4B-FA2BBB1EDBA4}"/>
              </a:ext>
            </a:extLst>
          </p:cNvPr>
          <p:cNvSpPr>
            <a:spLocks noGrp="1"/>
          </p:cNvSpPr>
          <p:nvPr>
            <p:ph type="body" sz="quarter" idx="14"/>
          </p:nvPr>
        </p:nvSpPr>
        <p:spPr>
          <a:xfrm>
            <a:off x="698500" y="1524763"/>
            <a:ext cx="10860492" cy="4832571"/>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black and white logo&#10;&#10;Description automatically generated with low confidence">
            <a:extLst>
              <a:ext uri="{FF2B5EF4-FFF2-40B4-BE49-F238E27FC236}">
                <a16:creationId xmlns:a16="http://schemas.microsoft.com/office/drawing/2014/main" id="{3CE0E5BE-D431-47C6-AB5A-3E5565A4D9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7515" y="6391374"/>
            <a:ext cx="1242831" cy="233652"/>
          </a:xfrm>
          <a:prstGeom prst="rect">
            <a:avLst/>
          </a:prstGeom>
          <a:effectLst>
            <a:outerShdw blurRad="63500" algn="ctr" rotWithShape="0">
              <a:prstClr val="black">
                <a:alpha val="20000"/>
              </a:prstClr>
            </a:outerShdw>
          </a:effectLst>
        </p:spPr>
      </p:pic>
    </p:spTree>
    <p:extLst>
      <p:ext uri="{BB962C8B-B14F-4D97-AF65-F5344CB8AC3E}">
        <p14:creationId xmlns:p14="http://schemas.microsoft.com/office/powerpoint/2010/main" val="9364519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1BE23-6180-4959-9173-1138E49A6D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680"/>
          <a:stretch/>
        </p:blipFill>
        <p:spPr>
          <a:xfrm>
            <a:off x="0" y="252396"/>
            <a:ext cx="12192000" cy="6605604"/>
          </a:xfrm>
          <a:prstGeom prst="rect">
            <a:avLst/>
          </a:prstGeom>
        </p:spPr>
      </p:pic>
      <p:sp>
        <p:nvSpPr>
          <p:cNvPr id="12" name="Text Placeholder 3">
            <a:extLst>
              <a:ext uri="{FF2B5EF4-FFF2-40B4-BE49-F238E27FC236}">
                <a16:creationId xmlns:a16="http://schemas.microsoft.com/office/drawing/2014/main" id="{B1A99940-D6BB-4FC7-A83A-B8AE558C1944}"/>
              </a:ext>
            </a:extLst>
          </p:cNvPr>
          <p:cNvSpPr>
            <a:spLocks noGrp="1"/>
          </p:cNvSpPr>
          <p:nvPr>
            <p:ph type="body" sz="quarter" idx="14"/>
          </p:nvPr>
        </p:nvSpPr>
        <p:spPr>
          <a:xfrm>
            <a:off x="698500" y="1524763"/>
            <a:ext cx="10860492" cy="4832571"/>
          </a:xfrm>
          <a:no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BDE3C70-4733-47E3-AEB8-C68211E7AC4C}"/>
              </a:ext>
            </a:extLst>
          </p:cNvPr>
          <p:cNvSpPr>
            <a:spLocks noGrp="1"/>
          </p:cNvSpPr>
          <p:nvPr>
            <p:ph type="title" hasCustomPrompt="1"/>
          </p:nvPr>
        </p:nvSpPr>
        <p:spPr>
          <a:xfrm>
            <a:off x="698500" y="500665"/>
            <a:ext cx="10826152" cy="965648"/>
          </a:xfrm>
        </p:spPr>
        <p:txBody>
          <a:bodyPr anchor="ctr">
            <a:noAutofit/>
          </a:bodyPr>
          <a:lstStyle>
            <a:lvl1pPr>
              <a:defRPr sz="3200"/>
            </a:lvl1pPr>
          </a:lstStyle>
          <a:p>
            <a:r>
              <a:rPr lang="en-US"/>
              <a:t>Click to edit title</a:t>
            </a:r>
          </a:p>
        </p:txBody>
      </p:sp>
      <p:pic>
        <p:nvPicPr>
          <p:cNvPr id="8" name="Picture 7">
            <a:extLst>
              <a:ext uri="{FF2B5EF4-FFF2-40B4-BE49-F238E27FC236}">
                <a16:creationId xmlns:a16="http://schemas.microsoft.com/office/drawing/2014/main" id="{60641482-2E05-4988-A0AA-6237ECAEF9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53921" y="6093999"/>
            <a:ext cx="2622856" cy="789234"/>
          </a:xfrm>
          <a:prstGeom prst="rect">
            <a:avLst/>
          </a:prstGeom>
        </p:spPr>
      </p:pic>
    </p:spTree>
    <p:extLst>
      <p:ext uri="{BB962C8B-B14F-4D97-AF65-F5344CB8AC3E}">
        <p14:creationId xmlns:p14="http://schemas.microsoft.com/office/powerpoint/2010/main" val="1149894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2"/>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91166098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ICTURE 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5EE1-1447-4E84-A01A-6D285274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E226E28B-D828-424E-9A13-5F9382FC3822}"/>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0B8103B-B646-4F0A-8553-278F6494704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11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PICTURE 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870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9695"/>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205"/>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541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dirty="0"/>
              <a:t>Click to edit Master title</a:t>
            </a:r>
          </a:p>
        </p:txBody>
      </p:sp>
      <p:sp>
        <p:nvSpPr>
          <p:cNvPr id="6" name="Slide Number Placeholder 5">
            <a:extLst>
              <a:ext uri="{FF2B5EF4-FFF2-40B4-BE49-F238E27FC236}">
                <a16:creationId xmlns:a16="http://schemas.microsoft.com/office/drawing/2014/main" id="{D62E24AF-5AFB-4858-A79E-1ADCAD5AF1BA}"/>
              </a:ext>
            </a:extLst>
          </p:cNvPr>
          <p:cNvSpPr>
            <a:spLocks noGrp="1"/>
          </p:cNvSpPr>
          <p:nvPr>
            <p:ph type="sldNum" sz="quarter" idx="4"/>
          </p:nvPr>
        </p:nvSpPr>
        <p:spPr>
          <a:xfrm>
            <a:off x="11326439" y="6356350"/>
            <a:ext cx="613311" cy="365125"/>
          </a:xfrm>
          <a:prstGeom prst="rect">
            <a:avLst/>
          </a:prstGeom>
        </p:spPr>
        <p:txBody>
          <a:bodyPr vert="horz" lIns="91440" tIns="45720" rIns="91440" bIns="45720" rtlCol="0" anchor="ctr"/>
          <a:lstStyle>
            <a:lvl1pPr algn="l">
              <a:defRPr sz="1200">
                <a:solidFill>
                  <a:schemeClr val="accent5"/>
                </a:solidFill>
              </a:defRPr>
            </a:lvl1pPr>
          </a:lstStyle>
          <a:p>
            <a:fld id="{71D586D2-677B-458F-B417-DB589973A882}" type="slidenum">
              <a:rPr lang="en-US" smtClean="0"/>
              <a:pPr/>
              <a:t>‹#›</a:t>
            </a:fld>
            <a:endParaRPr lang="en-US" dirty="0"/>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A1E1628-F0EA-4AF1-8737-07E257D2B9B2}"/>
              </a:ext>
            </a:extLst>
          </p:cNvPr>
          <p:cNvPicPr>
            <a:picLocks noChangeAspect="1"/>
          </p:cNvPicPr>
          <p:nvPr/>
        </p:nvPicPr>
        <p:blipFill>
          <a:blip r:embed="rId80"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3443759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 id="2147483848" r:id="rId43"/>
    <p:sldLayoutId id="2147483849" r:id="rId44"/>
    <p:sldLayoutId id="2147483850" r:id="rId45"/>
    <p:sldLayoutId id="2147483851" r:id="rId46"/>
    <p:sldLayoutId id="2147483852" r:id="rId47"/>
    <p:sldLayoutId id="2147483853" r:id="rId48"/>
    <p:sldLayoutId id="2147483854" r:id="rId49"/>
    <p:sldLayoutId id="2147483855" r:id="rId50"/>
    <p:sldLayoutId id="2147483856" r:id="rId51"/>
    <p:sldLayoutId id="2147483857" r:id="rId52"/>
    <p:sldLayoutId id="2147483858" r:id="rId53"/>
    <p:sldLayoutId id="2147483859" r:id="rId54"/>
    <p:sldLayoutId id="2147483860" r:id="rId55"/>
    <p:sldLayoutId id="2147483861" r:id="rId56"/>
    <p:sldLayoutId id="2147483862" r:id="rId57"/>
    <p:sldLayoutId id="2147483863" r:id="rId58"/>
    <p:sldLayoutId id="2147483864" r:id="rId59"/>
    <p:sldLayoutId id="2147483865" r:id="rId60"/>
    <p:sldLayoutId id="2147483866" r:id="rId61"/>
    <p:sldLayoutId id="2147483871" r:id="rId62"/>
    <p:sldLayoutId id="2147483874" r:id="rId63"/>
    <p:sldLayoutId id="2147483877" r:id="rId64"/>
    <p:sldLayoutId id="2147483878" r:id="rId65"/>
    <p:sldLayoutId id="2147483879" r:id="rId66"/>
    <p:sldLayoutId id="2147483880" r:id="rId67"/>
    <p:sldLayoutId id="2147483881" r:id="rId68"/>
    <p:sldLayoutId id="2147483882" r:id="rId69"/>
    <p:sldLayoutId id="2147483883" r:id="rId70"/>
    <p:sldLayoutId id="2147483884" r:id="rId71"/>
    <p:sldLayoutId id="2147483885" r:id="rId72"/>
    <p:sldLayoutId id="2147483786" r:id="rId73"/>
    <p:sldLayoutId id="2147483886" r:id="rId74"/>
    <p:sldLayoutId id="2147483887" r:id="rId75"/>
    <p:sldLayoutId id="2147483888" r:id="rId76"/>
    <p:sldLayoutId id="2147483889" r:id="rId77"/>
    <p:sldLayoutId id="2147483890" r:id="rId78"/>
  </p:sldLayoutIdLst>
  <p:transition>
    <p:fade/>
  </p:transition>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avid.Wright@Kofax.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3.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7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0.xml"/><Relationship Id="rId4" Type="http://schemas.openxmlformats.org/officeDocument/2006/relationships/image" Target="../media/image70.jp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7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B9D4D1-FDF6-4CDF-AD80-076E21B161DF}"/>
              </a:ext>
            </a:extLst>
          </p:cNvPr>
          <p:cNvSpPr>
            <a:spLocks noGrp="1"/>
          </p:cNvSpPr>
          <p:nvPr>
            <p:ph type="ctrTitle"/>
          </p:nvPr>
        </p:nvSpPr>
        <p:spPr/>
        <p:txBody>
          <a:bodyPr/>
          <a:lstStyle/>
          <a:p>
            <a:r>
              <a:rPr lang="en-AU" sz="5400" dirty="0"/>
              <a:t>Kofax Today</a:t>
            </a:r>
          </a:p>
        </p:txBody>
      </p:sp>
      <p:sp>
        <p:nvSpPr>
          <p:cNvPr id="3" name="Subtitle 2"/>
          <p:cNvSpPr>
            <a:spLocks noGrp="1"/>
          </p:cNvSpPr>
          <p:nvPr>
            <p:ph type="subTitle" idx="1"/>
          </p:nvPr>
        </p:nvSpPr>
        <p:spPr/>
        <p:txBody>
          <a:bodyPr/>
          <a:lstStyle/>
          <a:p>
            <a:endParaRPr lang="en-AU" sz="3600" spc="300" dirty="0"/>
          </a:p>
        </p:txBody>
      </p:sp>
      <p:pic>
        <p:nvPicPr>
          <p:cNvPr id="8" name="Picture Placeholder 7" descr="A person wearing glasses and smiling at the camera&#10;&#10;Description automatically generated">
            <a:extLst>
              <a:ext uri="{FF2B5EF4-FFF2-40B4-BE49-F238E27FC236}">
                <a16:creationId xmlns:a16="http://schemas.microsoft.com/office/drawing/2014/main" id="{D918FF26-AA23-4B0E-A097-C2A4EC47669E}"/>
              </a:ext>
            </a:extLst>
          </p:cNvPr>
          <p:cNvPicPr>
            <a:picLocks noGrp="1" noChangeAspect="1"/>
          </p:cNvPicPr>
          <p:nvPr>
            <p:ph type="pic" sz="quarter" idx="14"/>
          </p:nvPr>
        </p:nvPicPr>
        <p:blipFill rotWithShape="1">
          <a:blip r:embed="rId3"/>
          <a:srcRect t="24555" b="4374"/>
          <a:stretch/>
        </p:blipFill>
        <p:spPr>
          <a:xfrm>
            <a:off x="546888" y="5693973"/>
            <a:ext cx="964449" cy="868006"/>
          </a:xfrm>
        </p:spPr>
      </p:pic>
      <p:sp>
        <p:nvSpPr>
          <p:cNvPr id="4" name="Text Placeholder 3">
            <a:extLst>
              <a:ext uri="{FF2B5EF4-FFF2-40B4-BE49-F238E27FC236}">
                <a16:creationId xmlns:a16="http://schemas.microsoft.com/office/drawing/2014/main" id="{1B5C459A-AFFF-42F2-93F0-E0F248A2E2A1}"/>
              </a:ext>
            </a:extLst>
          </p:cNvPr>
          <p:cNvSpPr>
            <a:spLocks noGrp="1"/>
          </p:cNvSpPr>
          <p:nvPr>
            <p:ph type="body" sz="quarter" idx="15"/>
          </p:nvPr>
        </p:nvSpPr>
        <p:spPr/>
        <p:txBody>
          <a:bodyPr/>
          <a:lstStyle/>
          <a:p>
            <a:r>
              <a:rPr lang="en-US" dirty="0">
                <a:hlinkClick r:id="rId4">
                  <a:extLst>
                    <a:ext uri="{A12FA001-AC4F-418D-AE19-62706E023703}">
                      <ahyp:hlinkClr xmlns:ahyp="http://schemas.microsoft.com/office/drawing/2018/hyperlinkcolor" val="tx"/>
                    </a:ext>
                  </a:extLst>
                </a:hlinkClick>
              </a:rPr>
              <a:t>David.Wright@Kofax.com</a:t>
            </a:r>
            <a:endParaRPr lang="en-AU" dirty="0"/>
          </a:p>
        </p:txBody>
      </p:sp>
      <p:sp>
        <p:nvSpPr>
          <p:cNvPr id="5" name="Text Placeholder 4">
            <a:extLst>
              <a:ext uri="{FF2B5EF4-FFF2-40B4-BE49-F238E27FC236}">
                <a16:creationId xmlns:a16="http://schemas.microsoft.com/office/drawing/2014/main" id="{79B5623E-2234-4C3A-A807-B259978D1F34}"/>
              </a:ext>
            </a:extLst>
          </p:cNvPr>
          <p:cNvSpPr>
            <a:spLocks noGrp="1"/>
          </p:cNvSpPr>
          <p:nvPr>
            <p:ph type="body" sz="quarter" idx="16"/>
          </p:nvPr>
        </p:nvSpPr>
        <p:spPr/>
        <p:txBody>
          <a:bodyPr/>
          <a:lstStyle/>
          <a:p>
            <a:r>
              <a:rPr lang="en-US" dirty="0"/>
              <a:t>Partner Development Manager</a:t>
            </a:r>
            <a:endParaRPr lang="en-AU" dirty="0"/>
          </a:p>
          <a:p>
            <a:endParaRPr lang="en-AU" dirty="0"/>
          </a:p>
        </p:txBody>
      </p:sp>
    </p:spTree>
    <p:extLst>
      <p:ext uri="{BB962C8B-B14F-4D97-AF65-F5344CB8AC3E}">
        <p14:creationId xmlns:p14="http://schemas.microsoft.com/office/powerpoint/2010/main" val="2092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FA68B9-6A59-7D88-8019-69F525EA2D96}"/>
              </a:ext>
            </a:extLst>
          </p:cNvPr>
          <p:cNvSpPr>
            <a:spLocks noGrp="1"/>
          </p:cNvSpPr>
          <p:nvPr>
            <p:ph type="sldNum" sz="quarter" idx="11"/>
          </p:nvPr>
        </p:nvSpPr>
        <p:spPr/>
        <p:txBody>
          <a:bodyPr/>
          <a:lstStyle/>
          <a:p>
            <a:fld id="{71D586D2-677B-458F-B417-DB589973A882}" type="slidenum">
              <a:rPr lang="en-US" smtClean="0"/>
              <a:pPr/>
              <a:t>10</a:t>
            </a:fld>
            <a:endParaRPr lang="en-US" dirty="0"/>
          </a:p>
        </p:txBody>
      </p:sp>
      <p:sp>
        <p:nvSpPr>
          <p:cNvPr id="3" name="Title 2">
            <a:extLst>
              <a:ext uri="{FF2B5EF4-FFF2-40B4-BE49-F238E27FC236}">
                <a16:creationId xmlns:a16="http://schemas.microsoft.com/office/drawing/2014/main" id="{08F25F8F-E4A5-805E-AF23-0F8F3DA22D54}"/>
              </a:ext>
            </a:extLst>
          </p:cNvPr>
          <p:cNvSpPr>
            <a:spLocks noGrp="1"/>
          </p:cNvSpPr>
          <p:nvPr>
            <p:ph type="title"/>
          </p:nvPr>
        </p:nvSpPr>
        <p:spPr/>
        <p:txBody>
          <a:bodyPr/>
          <a:lstStyle/>
          <a:p>
            <a:r>
              <a:rPr lang="en-GB" dirty="0"/>
              <a:t>Where is Kofax today?</a:t>
            </a:r>
          </a:p>
        </p:txBody>
      </p:sp>
      <p:pic>
        <p:nvPicPr>
          <p:cNvPr id="5" name="Picture 4">
            <a:extLst>
              <a:ext uri="{FF2B5EF4-FFF2-40B4-BE49-F238E27FC236}">
                <a16:creationId xmlns:a16="http://schemas.microsoft.com/office/drawing/2014/main" id="{AEC7C150-B630-99FA-FB53-51AA5581E67B}"/>
              </a:ext>
            </a:extLst>
          </p:cNvPr>
          <p:cNvPicPr>
            <a:picLocks noChangeAspect="1"/>
          </p:cNvPicPr>
          <p:nvPr/>
        </p:nvPicPr>
        <p:blipFill>
          <a:blip r:embed="rId3"/>
          <a:stretch>
            <a:fillRect/>
          </a:stretch>
        </p:blipFill>
        <p:spPr>
          <a:xfrm>
            <a:off x="7302060" y="781116"/>
            <a:ext cx="4095997" cy="1932874"/>
          </a:xfrm>
          <a:prstGeom prst="rect">
            <a:avLst/>
          </a:prstGeom>
        </p:spPr>
      </p:pic>
      <p:sp>
        <p:nvSpPr>
          <p:cNvPr id="7" name="TextBox 6">
            <a:extLst>
              <a:ext uri="{FF2B5EF4-FFF2-40B4-BE49-F238E27FC236}">
                <a16:creationId xmlns:a16="http://schemas.microsoft.com/office/drawing/2014/main" id="{8422E766-020B-F540-F931-05D0D14F1BD6}"/>
              </a:ext>
            </a:extLst>
          </p:cNvPr>
          <p:cNvSpPr txBox="1"/>
          <p:nvPr/>
        </p:nvSpPr>
        <p:spPr>
          <a:xfrm>
            <a:off x="7130753" y="2766973"/>
            <a:ext cx="4673074" cy="369332"/>
          </a:xfrm>
          <a:prstGeom prst="rect">
            <a:avLst/>
          </a:prstGeom>
          <a:noFill/>
        </p:spPr>
        <p:txBody>
          <a:bodyPr wrap="none" rtlCol="0">
            <a:spAutoFit/>
          </a:bodyPr>
          <a:lstStyle/>
          <a:p>
            <a:r>
              <a:rPr lang="en-GB" dirty="0"/>
              <a:t>Investors are paying less for future earnings</a:t>
            </a:r>
          </a:p>
        </p:txBody>
      </p:sp>
      <p:sp>
        <p:nvSpPr>
          <p:cNvPr id="8" name="TextBox 7">
            <a:extLst>
              <a:ext uri="{FF2B5EF4-FFF2-40B4-BE49-F238E27FC236}">
                <a16:creationId xmlns:a16="http://schemas.microsoft.com/office/drawing/2014/main" id="{FBE4B5A1-2384-ECAA-181D-A9473CD85DC8}"/>
              </a:ext>
            </a:extLst>
          </p:cNvPr>
          <p:cNvSpPr txBox="1"/>
          <p:nvPr/>
        </p:nvSpPr>
        <p:spPr>
          <a:xfrm>
            <a:off x="1001949" y="1614790"/>
            <a:ext cx="5421429" cy="4524315"/>
          </a:xfrm>
          <a:prstGeom prst="rect">
            <a:avLst/>
          </a:prstGeom>
          <a:noFill/>
        </p:spPr>
        <p:txBody>
          <a:bodyPr wrap="square" rtlCol="0">
            <a:spAutoFit/>
          </a:bodyPr>
          <a:lstStyle/>
          <a:p>
            <a:r>
              <a:rPr lang="en-GB" dirty="0"/>
              <a:t>Software companies are seeing a reset in pricing</a:t>
            </a:r>
          </a:p>
          <a:p>
            <a:r>
              <a:rPr lang="en-GB" dirty="0"/>
              <a:t>With inflation, Covid, Ukraine.</a:t>
            </a:r>
          </a:p>
          <a:p>
            <a:r>
              <a:rPr lang="en-GB" dirty="0"/>
              <a:t>Kofax is growing while the market is being </a:t>
            </a:r>
            <a:r>
              <a:rPr lang="en-GB" b="1" dirty="0"/>
              <a:t>fearful</a:t>
            </a:r>
            <a:r>
              <a:rPr lang="en-GB" dirty="0"/>
              <a:t>.</a:t>
            </a:r>
          </a:p>
          <a:p>
            <a:endParaRPr lang="en-GB" dirty="0"/>
          </a:p>
          <a:p>
            <a:r>
              <a:rPr lang="en-GB" dirty="0"/>
              <a:t>Kofax was acquired by </a:t>
            </a:r>
            <a:r>
              <a:rPr lang="en-GB" b="1" dirty="0"/>
              <a:t>TA Associates and Clearlake</a:t>
            </a:r>
            <a:r>
              <a:rPr lang="en-GB" dirty="0"/>
              <a:t> in 2022, two reputable investor groups that sees Kofax as an opportunity in a turbulent market.</a:t>
            </a:r>
          </a:p>
          <a:p>
            <a:endParaRPr lang="en-GB" dirty="0"/>
          </a:p>
          <a:p>
            <a:r>
              <a:rPr lang="en-GB" dirty="0"/>
              <a:t>Kofax’ software is </a:t>
            </a:r>
            <a:r>
              <a:rPr lang="en-GB" b="1" dirty="0"/>
              <a:t>mission critical </a:t>
            </a:r>
            <a:r>
              <a:rPr lang="en-GB" dirty="0"/>
              <a:t>to our customers.</a:t>
            </a:r>
          </a:p>
          <a:p>
            <a:endParaRPr lang="en-GB" dirty="0"/>
          </a:p>
          <a:p>
            <a:r>
              <a:rPr lang="en-GB" dirty="0"/>
              <a:t>Kofax is pursuing a </a:t>
            </a:r>
            <a:r>
              <a:rPr lang="en-GB" b="1" dirty="0"/>
              <a:t>Cloud First</a:t>
            </a:r>
            <a:r>
              <a:rPr lang="en-GB" dirty="0"/>
              <a:t> Strategy</a:t>
            </a:r>
          </a:p>
          <a:p>
            <a:endParaRPr lang="en-GB" dirty="0"/>
          </a:p>
          <a:p>
            <a:r>
              <a:rPr lang="en-GB" b="1" dirty="0"/>
              <a:t>Cloud</a:t>
            </a:r>
            <a:r>
              <a:rPr lang="en-GB" dirty="0"/>
              <a:t> means focus on </a:t>
            </a:r>
            <a:r>
              <a:rPr lang="en-GB" b="1" dirty="0"/>
              <a:t>customer journey</a:t>
            </a:r>
            <a:r>
              <a:rPr lang="en-GB" dirty="0"/>
              <a:t>, not </a:t>
            </a:r>
            <a:r>
              <a:rPr lang="en-GB" b="1" dirty="0"/>
              <a:t>“top of funnel” </a:t>
            </a:r>
            <a:r>
              <a:rPr lang="en-GB" dirty="0"/>
              <a:t>selling.</a:t>
            </a:r>
          </a:p>
        </p:txBody>
      </p:sp>
      <p:pic>
        <p:nvPicPr>
          <p:cNvPr id="9" name="Picture 8">
            <a:extLst>
              <a:ext uri="{FF2B5EF4-FFF2-40B4-BE49-F238E27FC236}">
                <a16:creationId xmlns:a16="http://schemas.microsoft.com/office/drawing/2014/main" id="{5103FCB2-23D7-3730-F178-9CE2F954719B}"/>
              </a:ext>
            </a:extLst>
          </p:cNvPr>
          <p:cNvPicPr>
            <a:picLocks noChangeAspect="1"/>
          </p:cNvPicPr>
          <p:nvPr/>
        </p:nvPicPr>
        <p:blipFill>
          <a:blip r:embed="rId4"/>
          <a:stretch>
            <a:fillRect/>
          </a:stretch>
        </p:blipFill>
        <p:spPr>
          <a:xfrm>
            <a:off x="5792942" y="5027152"/>
            <a:ext cx="1986484" cy="1986484"/>
          </a:xfrm>
          <a:prstGeom prst="rect">
            <a:avLst/>
          </a:prstGeom>
        </p:spPr>
      </p:pic>
      <p:sp>
        <p:nvSpPr>
          <p:cNvPr id="10" name="Rectangle 9">
            <a:extLst>
              <a:ext uri="{FF2B5EF4-FFF2-40B4-BE49-F238E27FC236}">
                <a16:creationId xmlns:a16="http://schemas.microsoft.com/office/drawing/2014/main" id="{73FCCA00-BE5E-4092-2465-FAF4F7BFC21E}"/>
              </a:ext>
            </a:extLst>
          </p:cNvPr>
          <p:cNvSpPr/>
          <p:nvPr/>
        </p:nvSpPr>
        <p:spPr>
          <a:xfrm>
            <a:off x="270932" y="6220178"/>
            <a:ext cx="552200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Kofax processed 4 billion pages in the Cloud in 2021</a:t>
            </a:r>
          </a:p>
        </p:txBody>
      </p:sp>
      <p:sp>
        <p:nvSpPr>
          <p:cNvPr id="4" name="TextBox 3">
            <a:extLst>
              <a:ext uri="{FF2B5EF4-FFF2-40B4-BE49-F238E27FC236}">
                <a16:creationId xmlns:a16="http://schemas.microsoft.com/office/drawing/2014/main" id="{E66FF9B2-B544-633A-59E1-DDC99A4E22F7}"/>
              </a:ext>
            </a:extLst>
          </p:cNvPr>
          <p:cNvSpPr txBox="1"/>
          <p:nvPr/>
        </p:nvSpPr>
        <p:spPr>
          <a:xfrm>
            <a:off x="8159262" y="1747553"/>
            <a:ext cx="1312984" cy="369332"/>
          </a:xfrm>
          <a:prstGeom prst="rect">
            <a:avLst/>
          </a:prstGeom>
          <a:noFill/>
        </p:spPr>
        <p:txBody>
          <a:bodyPr wrap="square" rtlCol="0">
            <a:spAutoFit/>
          </a:bodyPr>
          <a:lstStyle/>
          <a:p>
            <a:r>
              <a:rPr lang="en-GB" dirty="0"/>
              <a:t>FEAR</a:t>
            </a:r>
          </a:p>
        </p:txBody>
      </p:sp>
    </p:spTree>
    <p:extLst>
      <p:ext uri="{BB962C8B-B14F-4D97-AF65-F5344CB8AC3E}">
        <p14:creationId xmlns:p14="http://schemas.microsoft.com/office/powerpoint/2010/main" val="1404813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E36E-79DB-49BC-A856-76BF158737B2}"/>
              </a:ext>
            </a:extLst>
          </p:cNvPr>
          <p:cNvSpPr>
            <a:spLocks noGrp="1"/>
          </p:cNvSpPr>
          <p:nvPr>
            <p:ph type="title"/>
          </p:nvPr>
        </p:nvSpPr>
        <p:spPr/>
        <p:txBody>
          <a:bodyPr/>
          <a:lstStyle/>
          <a:p>
            <a:r>
              <a:rPr lang="en-US"/>
              <a:t>Our ‘Cloud Choice’ strategy supports enterprise customers that typically leverage a hybrid cloud environment</a:t>
            </a:r>
          </a:p>
        </p:txBody>
      </p:sp>
      <p:sp>
        <p:nvSpPr>
          <p:cNvPr id="11" name="Rectangle 10">
            <a:extLst>
              <a:ext uri="{FF2B5EF4-FFF2-40B4-BE49-F238E27FC236}">
                <a16:creationId xmlns:a16="http://schemas.microsoft.com/office/drawing/2014/main" id="{116BEA7C-CA8D-44B0-9DE5-D6E8A71925C1}"/>
              </a:ext>
            </a:extLst>
          </p:cNvPr>
          <p:cNvSpPr/>
          <p:nvPr/>
        </p:nvSpPr>
        <p:spPr>
          <a:xfrm>
            <a:off x="1096827" y="1723867"/>
            <a:ext cx="2688202" cy="41789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5254E3CA-70D7-491C-A25E-8350AC3C89E2}"/>
              </a:ext>
            </a:extLst>
          </p:cNvPr>
          <p:cNvSpPr txBox="1"/>
          <p:nvPr/>
        </p:nvSpPr>
        <p:spPr>
          <a:xfrm>
            <a:off x="1078737" y="2166199"/>
            <a:ext cx="2688202" cy="46166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800" b="1" i="0" u="none" strike="noStrike" cap="none" spc="0" normalizeH="0" baseline="0">
                <a:ln>
                  <a:noFill/>
                </a:ln>
                <a:solidFill>
                  <a:prstClr val="white"/>
                </a:solidFill>
                <a:effectLst/>
                <a:uLnTx/>
                <a:uFillTx/>
                <a:latin typeface="+mj-lt"/>
                <a:ea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Arial" panose="020B0604020202020204"/>
                <a:cs typeface="Segoe UI" panose="020B0502040204020203" pitchFamily="34" charset="0"/>
              </a:rPr>
              <a:t>Kofax Cloud</a:t>
            </a:r>
          </a:p>
        </p:txBody>
      </p:sp>
      <p:sp>
        <p:nvSpPr>
          <p:cNvPr id="13" name="TextBox 12">
            <a:extLst>
              <a:ext uri="{FF2B5EF4-FFF2-40B4-BE49-F238E27FC236}">
                <a16:creationId xmlns:a16="http://schemas.microsoft.com/office/drawing/2014/main" id="{3B62A4BF-32C6-475C-A8C4-11541FF063EA}"/>
              </a:ext>
            </a:extLst>
          </p:cNvPr>
          <p:cNvSpPr txBox="1"/>
          <p:nvPr/>
        </p:nvSpPr>
        <p:spPr>
          <a:xfrm>
            <a:off x="1096825" y="3248685"/>
            <a:ext cx="2818345" cy="2323713"/>
          </a:xfrm>
          <a:prstGeom prst="rect">
            <a:avLst/>
          </a:prstGeom>
          <a:noFill/>
        </p:spPr>
        <p:txBody>
          <a:bodyPr wrap="square" rtlCol="0">
            <a:spAutoFit/>
          </a:bodyPr>
          <a:lstStyle/>
          <a:p>
            <a:pPr marL="182880" marR="0" lvl="0"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a:ln>
                  <a:noFill/>
                </a:ln>
                <a:solidFill>
                  <a:srgbClr val="FFC600"/>
                </a:solidFill>
                <a:effectLst/>
                <a:uLnTx/>
                <a:uFillTx/>
                <a:latin typeface="Arial" panose="020B0604020202020204"/>
                <a:ea typeface="+mn-ea"/>
                <a:cs typeface="+mn-cs"/>
              </a:rPr>
              <a:t>Kofax</a:t>
            </a:r>
            <a:r>
              <a:rPr kumimoji="0" lang="en-US" sz="1500" b="0" i="0" u="none" strike="noStrike" kern="1200" cap="none" spc="0" normalizeH="0" baseline="0" noProof="0">
                <a:ln>
                  <a:noFill/>
                </a:ln>
                <a:solidFill>
                  <a:srgbClr val="FFC600"/>
                </a:solidFill>
                <a:effectLst/>
                <a:uLnTx/>
                <a:uFillTx/>
                <a:latin typeface="Arial" panose="020B0604020202020204"/>
                <a:ea typeface="+mn-ea"/>
                <a:cs typeface="+mn-cs"/>
              </a:rPr>
              <a:t> </a:t>
            </a:r>
            <a:r>
              <a:rPr kumimoji="0" lang="en-US" sz="1500" b="0" i="0" u="none" strike="noStrike" kern="1200" cap="none" spc="0" normalizeH="0" baseline="0" noProof="0">
                <a:ln>
                  <a:noFill/>
                </a:ln>
                <a:solidFill>
                  <a:prstClr val="white"/>
                </a:solidFill>
                <a:effectLst/>
                <a:uLnTx/>
                <a:uFillTx/>
                <a:latin typeface="Arial" panose="020B0604020202020204"/>
                <a:ea typeface="+mn-ea"/>
                <a:cs typeface="+mn-cs"/>
              </a:rPr>
              <a:t>SaaS on Microsoft Azure </a:t>
            </a:r>
          </a:p>
          <a:p>
            <a:pPr marL="182880" marR="0" lvl="0"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prstClr val="white"/>
                </a:solidFill>
                <a:effectLst/>
                <a:uLnTx/>
                <a:uFillTx/>
                <a:latin typeface="Arial" panose="020B0604020202020204"/>
                <a:ea typeface="+mn-ea"/>
                <a:cs typeface="+mn-cs"/>
              </a:rPr>
              <a:t>Dedicated instance or </a:t>
            </a:r>
            <a:br>
              <a:rPr kumimoji="0" lang="en-US" sz="1500" b="0"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500" b="0" i="0" u="none" strike="noStrike" kern="1200" cap="none" spc="0" normalizeH="0" baseline="0" noProof="0">
                <a:ln>
                  <a:noFill/>
                </a:ln>
                <a:solidFill>
                  <a:prstClr val="white"/>
                </a:solidFill>
                <a:effectLst/>
                <a:uLnTx/>
                <a:uFillTx/>
                <a:latin typeface="Arial" panose="020B0604020202020204"/>
                <a:ea typeface="+mn-ea"/>
                <a:cs typeface="+mn-cs"/>
              </a:rPr>
              <a:t>Public Tenant </a:t>
            </a:r>
          </a:p>
          <a:p>
            <a:pPr marL="182880" marR="0" lvl="0"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prstClr val="white"/>
                </a:solidFill>
                <a:effectLst/>
                <a:uLnTx/>
                <a:uFillTx/>
                <a:latin typeface="Arial" panose="020B0604020202020204"/>
                <a:ea typeface="+mn-ea"/>
                <a:cs typeface="+mn-cs"/>
              </a:rPr>
              <a:t>Term License</a:t>
            </a:r>
          </a:p>
          <a:p>
            <a:pPr marL="182880" marR="0" lvl="0"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prstClr val="white"/>
                </a:solidFill>
                <a:effectLst/>
                <a:uLnTx/>
                <a:uFillTx/>
                <a:latin typeface="Arial" panose="020B0604020202020204"/>
                <a:ea typeface="+mn-ea"/>
                <a:cs typeface="+mn-cs"/>
              </a:rPr>
              <a:t>Support Included</a:t>
            </a:r>
          </a:p>
          <a:p>
            <a:pPr marL="182880" marR="0" lvl="0"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500" b="0" i="0" u="none" strike="noStrike" kern="1200" cap="none" spc="0" normalizeH="0" baseline="0" noProof="0">
              <a:ln>
                <a:noFill/>
              </a:ln>
              <a:solidFill>
                <a:prstClr val="white"/>
              </a:solidFill>
              <a:effectLst/>
              <a:uLnTx/>
              <a:uFillTx/>
              <a:latin typeface="Arial" panose="020B0604020202020204"/>
              <a:ea typeface="+mn-ea"/>
              <a:cs typeface="+mn-cs"/>
            </a:endParaRPr>
          </a:p>
          <a:p>
            <a:pPr marL="182880" marR="0" lvl="0"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5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0B14DF63-6C6A-4D9D-8AEB-3CB72889ED53}"/>
              </a:ext>
            </a:extLst>
          </p:cNvPr>
          <p:cNvSpPr/>
          <p:nvPr/>
        </p:nvSpPr>
        <p:spPr>
          <a:xfrm>
            <a:off x="4796869" y="1732028"/>
            <a:ext cx="2688202" cy="4163175"/>
          </a:xfrm>
          <a:prstGeom prst="rect">
            <a:avLst/>
          </a:prstGeom>
          <a:noFill/>
          <a:ln w="15875">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5E648149-6DD8-455C-A8DB-EF784BDD52C6}"/>
              </a:ext>
            </a:extLst>
          </p:cNvPr>
          <p:cNvSpPr txBox="1"/>
          <p:nvPr/>
        </p:nvSpPr>
        <p:spPr>
          <a:xfrm>
            <a:off x="4779463" y="2196452"/>
            <a:ext cx="2688202" cy="4247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558C"/>
                </a:solidFill>
                <a:effectLst/>
                <a:uLnTx/>
                <a:uFillTx/>
                <a:latin typeface="Arial" panose="020B0604020202020204"/>
                <a:ea typeface="+mn-ea"/>
                <a:cs typeface="Segoe UI" panose="020B0502040204020203" pitchFamily="34" charset="0"/>
              </a:rPr>
              <a:t>Customer Cloud</a:t>
            </a:r>
          </a:p>
        </p:txBody>
      </p:sp>
      <p:pic>
        <p:nvPicPr>
          <p:cNvPr id="20" name="Picture 19">
            <a:extLst>
              <a:ext uri="{FF2B5EF4-FFF2-40B4-BE49-F238E27FC236}">
                <a16:creationId xmlns:a16="http://schemas.microsoft.com/office/drawing/2014/main" id="{803E3529-9BA3-4EC7-BB7D-E81B45D031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128" y="2926304"/>
            <a:ext cx="2045899" cy="298846"/>
          </a:xfrm>
          <a:prstGeom prst="rect">
            <a:avLst/>
          </a:prstGeom>
        </p:spPr>
      </p:pic>
      <p:pic>
        <p:nvPicPr>
          <p:cNvPr id="21" name="Picture 20">
            <a:extLst>
              <a:ext uri="{FF2B5EF4-FFF2-40B4-BE49-F238E27FC236}">
                <a16:creationId xmlns:a16="http://schemas.microsoft.com/office/drawing/2014/main" id="{62CDFF68-C55F-4BE0-94F4-900F4AE728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7698" y="4366603"/>
            <a:ext cx="627689" cy="413204"/>
          </a:xfrm>
          <a:prstGeom prst="rect">
            <a:avLst/>
          </a:prstGeom>
        </p:spPr>
      </p:pic>
      <p:sp>
        <p:nvSpPr>
          <p:cNvPr id="22" name="TextBox 21">
            <a:extLst>
              <a:ext uri="{FF2B5EF4-FFF2-40B4-BE49-F238E27FC236}">
                <a16:creationId xmlns:a16="http://schemas.microsoft.com/office/drawing/2014/main" id="{0B89CCE9-2A84-484B-B780-B94302B903DF}"/>
              </a:ext>
            </a:extLst>
          </p:cNvPr>
          <p:cNvSpPr txBox="1"/>
          <p:nvPr/>
        </p:nvSpPr>
        <p:spPr>
          <a:xfrm>
            <a:off x="4975784" y="3299917"/>
            <a:ext cx="232921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3565A"/>
                </a:solidFill>
                <a:effectLst/>
                <a:uLnTx/>
                <a:uFillTx/>
                <a:latin typeface="Arial" panose="020B0604020202020204"/>
                <a:ea typeface="+mn-ea"/>
                <a:cs typeface="+mn-cs"/>
              </a:rPr>
              <a:t>Deploy in your preferred cloud</a:t>
            </a:r>
          </a:p>
        </p:txBody>
      </p:sp>
      <p:sp>
        <p:nvSpPr>
          <p:cNvPr id="23" name="Rectangle 22">
            <a:extLst>
              <a:ext uri="{FF2B5EF4-FFF2-40B4-BE49-F238E27FC236}">
                <a16:creationId xmlns:a16="http://schemas.microsoft.com/office/drawing/2014/main" id="{6E28A9FD-58FB-4CD9-A506-76972EDCA359}"/>
              </a:ext>
            </a:extLst>
          </p:cNvPr>
          <p:cNvSpPr/>
          <p:nvPr/>
        </p:nvSpPr>
        <p:spPr>
          <a:xfrm>
            <a:off x="4796869" y="5152671"/>
            <a:ext cx="2670796" cy="42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containerization</a:t>
            </a:r>
          </a:p>
        </p:txBody>
      </p:sp>
      <p:pic>
        <p:nvPicPr>
          <p:cNvPr id="24" name="Picture 23">
            <a:extLst>
              <a:ext uri="{FF2B5EF4-FFF2-40B4-BE49-F238E27FC236}">
                <a16:creationId xmlns:a16="http://schemas.microsoft.com/office/drawing/2014/main" id="{DD654561-2A16-469B-8690-97AAE01193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4977" y="4122574"/>
            <a:ext cx="1419212" cy="817475"/>
          </a:xfrm>
          <a:prstGeom prst="rect">
            <a:avLst/>
          </a:prstGeom>
        </p:spPr>
      </p:pic>
      <p:pic>
        <p:nvPicPr>
          <p:cNvPr id="25" name="Picture 24">
            <a:extLst>
              <a:ext uri="{FF2B5EF4-FFF2-40B4-BE49-F238E27FC236}">
                <a16:creationId xmlns:a16="http://schemas.microsoft.com/office/drawing/2014/main" id="{5D790649-26D4-47E8-8222-80509BEA18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9292" y="2864733"/>
            <a:ext cx="2045899" cy="298846"/>
          </a:xfrm>
          <a:prstGeom prst="rect">
            <a:avLst/>
          </a:prstGeom>
        </p:spPr>
      </p:pic>
      <p:pic>
        <p:nvPicPr>
          <p:cNvPr id="26" name="Picture 4" descr="Logo, company name&#10;&#10;Description automatically generated">
            <a:extLst>
              <a:ext uri="{FF2B5EF4-FFF2-40B4-BE49-F238E27FC236}">
                <a16:creationId xmlns:a16="http://schemas.microsoft.com/office/drawing/2014/main" id="{95E4A2FE-FA2D-4515-A06A-6A3AF64AEFA3}"/>
              </a:ext>
            </a:extLst>
          </p:cNvPr>
          <p:cNvPicPr>
            <a:picLocks noChangeAspect="1"/>
          </p:cNvPicPr>
          <p:nvPr/>
        </p:nvPicPr>
        <p:blipFill>
          <a:blip r:embed="rId6"/>
          <a:stretch>
            <a:fillRect/>
          </a:stretch>
        </p:blipFill>
        <p:spPr>
          <a:xfrm>
            <a:off x="5754785" y="4012412"/>
            <a:ext cx="824641" cy="877395"/>
          </a:xfrm>
          <a:prstGeom prst="rect">
            <a:avLst/>
          </a:prstGeom>
        </p:spPr>
      </p:pic>
      <p:sp>
        <p:nvSpPr>
          <p:cNvPr id="32" name="Rectangle 31">
            <a:extLst>
              <a:ext uri="{FF2B5EF4-FFF2-40B4-BE49-F238E27FC236}">
                <a16:creationId xmlns:a16="http://schemas.microsoft.com/office/drawing/2014/main" id="{C8601347-2D3E-42CF-BB01-FE45151AD6C8}"/>
              </a:ext>
            </a:extLst>
          </p:cNvPr>
          <p:cNvSpPr/>
          <p:nvPr/>
        </p:nvSpPr>
        <p:spPr>
          <a:xfrm>
            <a:off x="8475651" y="1724411"/>
            <a:ext cx="2688202" cy="4170792"/>
          </a:xfrm>
          <a:prstGeom prst="rect">
            <a:avLst/>
          </a:prstGeom>
          <a:noFill/>
          <a:ln w="15875">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D01E5066-7A74-42EA-BEB3-0BC7CA71C8F9}"/>
              </a:ext>
            </a:extLst>
          </p:cNvPr>
          <p:cNvSpPr txBox="1"/>
          <p:nvPr/>
        </p:nvSpPr>
        <p:spPr>
          <a:xfrm>
            <a:off x="8488768" y="2156058"/>
            <a:ext cx="26882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558C"/>
                </a:solidFill>
                <a:effectLst/>
                <a:uLnTx/>
                <a:uFillTx/>
                <a:latin typeface="Arial" panose="020B0604020202020204"/>
                <a:ea typeface="+mn-ea"/>
                <a:cs typeface="Segoe UI" panose="020B0502040204020203" pitchFamily="34" charset="0"/>
              </a:rPr>
              <a:t>On-Premises</a:t>
            </a:r>
          </a:p>
        </p:txBody>
      </p:sp>
      <p:sp>
        <p:nvSpPr>
          <p:cNvPr id="34" name="TextBox 33">
            <a:extLst>
              <a:ext uri="{FF2B5EF4-FFF2-40B4-BE49-F238E27FC236}">
                <a16:creationId xmlns:a16="http://schemas.microsoft.com/office/drawing/2014/main" id="{8A82C3FD-EB40-445B-869C-6CC2838202ED}"/>
              </a:ext>
            </a:extLst>
          </p:cNvPr>
          <p:cNvSpPr txBox="1"/>
          <p:nvPr/>
        </p:nvSpPr>
        <p:spPr>
          <a:xfrm>
            <a:off x="8473695" y="3241067"/>
            <a:ext cx="2818345" cy="2015936"/>
          </a:xfrm>
          <a:prstGeom prst="rect">
            <a:avLst/>
          </a:prstGeom>
          <a:noFill/>
        </p:spPr>
        <p:txBody>
          <a:bodyPr wrap="square" rtlCol="0">
            <a:spAutoFit/>
          </a:bodyPr>
          <a:lstStyle/>
          <a:p>
            <a:pPr marL="182880" marR="0" lvl="0" indent="-182880" algn="l" defTabSz="914400" rtl="0" eaLnBrk="1" fontAlgn="auto" latinLnBrk="0" hangingPunct="1">
              <a:lnSpc>
                <a:spcPct val="100000"/>
              </a:lnSpc>
              <a:spcBef>
                <a:spcPts val="0"/>
              </a:spcBef>
              <a:spcAft>
                <a:spcPts val="600"/>
              </a:spcAft>
              <a:buClr>
                <a:srgbClr val="FFC600"/>
              </a:buClr>
              <a:buSzTx/>
              <a:buFont typeface="Arial" panose="020B0604020202020204" pitchFamily="34" charset="0"/>
              <a:buChar char="•"/>
              <a:tabLst/>
              <a:defRPr/>
            </a:pPr>
            <a:r>
              <a:rPr kumimoji="0" lang="en-US" sz="1500" b="0" i="0" u="none" strike="noStrike" kern="1200" cap="none" spc="0" normalizeH="0" baseline="0" noProof="0">
                <a:ln>
                  <a:noFill/>
                </a:ln>
                <a:solidFill>
                  <a:srgbClr val="00558C"/>
                </a:solidFill>
                <a:effectLst/>
                <a:uLnTx/>
                <a:uFillTx/>
                <a:latin typeface="Arial" panose="020B0604020202020204"/>
                <a:ea typeface="+mn-ea"/>
                <a:cs typeface="+mn-cs"/>
              </a:rPr>
              <a:t>Customer Managed </a:t>
            </a:r>
            <a:br>
              <a:rPr kumimoji="0" lang="en-US" sz="1500" b="0" i="0" u="none" strike="noStrike" kern="1200" cap="none" spc="0" normalizeH="0" baseline="0" noProof="0">
                <a:ln>
                  <a:noFill/>
                </a:ln>
                <a:solidFill>
                  <a:srgbClr val="53565A"/>
                </a:solidFill>
                <a:effectLst/>
                <a:uLnTx/>
                <a:uFillTx/>
                <a:latin typeface="Arial" panose="020B0604020202020204"/>
                <a:ea typeface="+mn-ea"/>
                <a:cs typeface="+mn-cs"/>
              </a:rPr>
            </a:br>
            <a:r>
              <a:rPr kumimoji="0" lang="en-US" sz="1500" b="0" i="0" u="none" strike="noStrike" kern="1200" cap="none" spc="0" normalizeH="0" baseline="0" noProof="0">
                <a:ln>
                  <a:noFill/>
                </a:ln>
                <a:solidFill>
                  <a:srgbClr val="53565A"/>
                </a:solidFill>
                <a:effectLst/>
                <a:uLnTx/>
                <a:uFillTx/>
                <a:latin typeface="Arial" panose="020B0604020202020204"/>
                <a:ea typeface="+mn-ea"/>
                <a:cs typeface="+mn-cs"/>
              </a:rPr>
              <a:t>Data Center</a:t>
            </a:r>
          </a:p>
          <a:p>
            <a:pPr marL="182880" marR="0" lvl="0" indent="-182880" algn="l" defTabSz="914400" rtl="0" eaLnBrk="1" fontAlgn="auto" latinLnBrk="0" hangingPunct="1">
              <a:lnSpc>
                <a:spcPct val="100000"/>
              </a:lnSpc>
              <a:spcBef>
                <a:spcPts val="0"/>
              </a:spcBef>
              <a:spcAft>
                <a:spcPts val="600"/>
              </a:spcAft>
              <a:buClr>
                <a:srgbClr val="FFC600"/>
              </a:buClr>
              <a:buSzTx/>
              <a:buFont typeface="Arial" panose="020B0604020202020204" pitchFamily="34" charset="0"/>
              <a:buChar char="•"/>
              <a:tabLst/>
              <a:defRPr/>
            </a:pPr>
            <a:r>
              <a:rPr kumimoji="0" lang="en-US" sz="1500" b="0" i="0" u="none" strike="noStrike" kern="1200" cap="none" spc="0" normalizeH="0" baseline="0" noProof="0">
                <a:ln>
                  <a:noFill/>
                </a:ln>
                <a:solidFill>
                  <a:srgbClr val="53565A"/>
                </a:solidFill>
                <a:effectLst/>
                <a:uLnTx/>
                <a:uFillTx/>
                <a:latin typeface="Arial" panose="020B0604020202020204"/>
                <a:ea typeface="+mn-ea"/>
                <a:cs typeface="+mn-cs"/>
              </a:rPr>
              <a:t>Single Instance or </a:t>
            </a:r>
            <a:br>
              <a:rPr kumimoji="0" lang="en-US" sz="1500" b="0" i="0" u="none" strike="noStrike" kern="1200" cap="none" spc="0" normalizeH="0" baseline="0" noProof="0">
                <a:ln>
                  <a:noFill/>
                </a:ln>
                <a:solidFill>
                  <a:srgbClr val="53565A"/>
                </a:solidFill>
                <a:effectLst/>
                <a:uLnTx/>
                <a:uFillTx/>
                <a:latin typeface="Arial" panose="020B0604020202020204"/>
                <a:ea typeface="+mn-ea"/>
                <a:cs typeface="+mn-cs"/>
              </a:rPr>
            </a:br>
            <a:r>
              <a:rPr kumimoji="0" lang="en-US" sz="1500" b="0" i="0" u="none" strike="noStrike" kern="1200" cap="none" spc="0" normalizeH="0" baseline="0" noProof="0">
                <a:ln>
                  <a:noFill/>
                </a:ln>
                <a:solidFill>
                  <a:srgbClr val="53565A"/>
                </a:solidFill>
                <a:effectLst/>
                <a:uLnTx/>
                <a:uFillTx/>
                <a:latin typeface="Arial" panose="020B0604020202020204"/>
                <a:ea typeface="+mn-ea"/>
                <a:cs typeface="+mn-cs"/>
              </a:rPr>
              <a:t>Multi-Tenant (OPMT)</a:t>
            </a:r>
          </a:p>
          <a:p>
            <a:pPr marL="182880" marR="0" lvl="0" indent="-182880" algn="l" defTabSz="914400" rtl="0" eaLnBrk="1" fontAlgn="auto" latinLnBrk="0" hangingPunct="1">
              <a:lnSpc>
                <a:spcPct val="100000"/>
              </a:lnSpc>
              <a:spcBef>
                <a:spcPts val="0"/>
              </a:spcBef>
              <a:spcAft>
                <a:spcPts val="600"/>
              </a:spcAft>
              <a:buClr>
                <a:srgbClr val="FFC600"/>
              </a:buClr>
              <a:buSzTx/>
              <a:buFont typeface="Arial" panose="020B0604020202020204" pitchFamily="34" charset="0"/>
              <a:buChar char="•"/>
              <a:tabLst/>
              <a:defRPr/>
            </a:pPr>
            <a:r>
              <a:rPr kumimoji="0" lang="en-US" sz="1500" b="0" i="0" u="none" strike="noStrike" kern="1200" cap="none" spc="0" normalizeH="0" baseline="0" noProof="0">
                <a:ln>
                  <a:noFill/>
                </a:ln>
                <a:solidFill>
                  <a:srgbClr val="53565A"/>
                </a:solidFill>
                <a:effectLst/>
                <a:uLnTx/>
                <a:uFillTx/>
                <a:latin typeface="Arial" panose="020B0604020202020204"/>
                <a:ea typeface="+mn-ea"/>
                <a:cs typeface="+mn-cs"/>
              </a:rPr>
              <a:t>Perpetual or Term License</a:t>
            </a:r>
          </a:p>
          <a:p>
            <a:pPr marL="182880" marR="0" lvl="0" indent="-182880" algn="l" defTabSz="914400" rtl="0" eaLnBrk="1" fontAlgn="auto" latinLnBrk="0" hangingPunct="1">
              <a:lnSpc>
                <a:spcPct val="100000"/>
              </a:lnSpc>
              <a:spcBef>
                <a:spcPts val="0"/>
              </a:spcBef>
              <a:spcAft>
                <a:spcPts val="600"/>
              </a:spcAft>
              <a:buClr>
                <a:srgbClr val="FFC600"/>
              </a:buClr>
              <a:buSzTx/>
              <a:buFont typeface="Arial" panose="020B0604020202020204" pitchFamily="34" charset="0"/>
              <a:buChar char="•"/>
              <a:tabLst/>
              <a:defRPr/>
            </a:pPr>
            <a:r>
              <a:rPr kumimoji="0" lang="en-US" sz="1500" b="0" i="0" u="none" strike="noStrike" kern="1200" cap="none" spc="0" normalizeH="0" baseline="0" noProof="0">
                <a:ln>
                  <a:noFill/>
                </a:ln>
                <a:solidFill>
                  <a:srgbClr val="53565A"/>
                </a:solidFill>
                <a:effectLst/>
                <a:uLnTx/>
                <a:uFillTx/>
                <a:latin typeface="Arial" panose="020B0604020202020204"/>
                <a:ea typeface="+mn-ea"/>
                <a:cs typeface="+mn-cs"/>
              </a:rPr>
              <a:t>Separate Support Contract</a:t>
            </a:r>
          </a:p>
          <a:p>
            <a:pPr marL="182880" marR="0" lvl="0" indent="-18288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500" b="0" i="0" u="none" strike="noStrike" kern="1200" cap="none" spc="0" normalizeH="0" baseline="0" noProof="0">
              <a:ln>
                <a:noFill/>
              </a:ln>
              <a:solidFill>
                <a:srgbClr val="53565A"/>
              </a:solidFill>
              <a:effectLst/>
              <a:uLnTx/>
              <a:uFillTx/>
              <a:latin typeface="Arial" panose="020B0604020202020204"/>
              <a:ea typeface="+mn-ea"/>
              <a:cs typeface="+mn-cs"/>
            </a:endParaRPr>
          </a:p>
        </p:txBody>
      </p:sp>
      <p:pic>
        <p:nvPicPr>
          <p:cNvPr id="35" name="Picture 34">
            <a:extLst>
              <a:ext uri="{FF2B5EF4-FFF2-40B4-BE49-F238E27FC236}">
                <a16:creationId xmlns:a16="http://schemas.microsoft.com/office/drawing/2014/main" id="{A2D81555-D68C-43B1-9F00-1D7F5A2ADE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9918" y="2857115"/>
            <a:ext cx="2045899" cy="298846"/>
          </a:xfrm>
          <a:prstGeom prst="rect">
            <a:avLst/>
          </a:prstGeom>
        </p:spPr>
      </p:pic>
      <p:grpSp>
        <p:nvGrpSpPr>
          <p:cNvPr id="42" name="Group 41">
            <a:extLst>
              <a:ext uri="{FF2B5EF4-FFF2-40B4-BE49-F238E27FC236}">
                <a16:creationId xmlns:a16="http://schemas.microsoft.com/office/drawing/2014/main" id="{45C5E1B3-7B21-4351-BFEC-6B2A8EAA8CA9}"/>
              </a:ext>
            </a:extLst>
          </p:cNvPr>
          <p:cNvGrpSpPr/>
          <p:nvPr/>
        </p:nvGrpSpPr>
        <p:grpSpPr>
          <a:xfrm>
            <a:off x="2102798" y="1694931"/>
            <a:ext cx="640080" cy="640080"/>
            <a:chOff x="1227370" y="1513988"/>
            <a:chExt cx="640080" cy="640080"/>
          </a:xfrm>
        </p:grpSpPr>
        <p:pic>
          <p:nvPicPr>
            <p:cNvPr id="39" name="Picture 38" descr="A picture containing text, clipart&#10;&#10;Description automatically generated">
              <a:extLst>
                <a:ext uri="{FF2B5EF4-FFF2-40B4-BE49-F238E27FC236}">
                  <a16:creationId xmlns:a16="http://schemas.microsoft.com/office/drawing/2014/main" id="{DF9F1D77-285A-4C3E-A29B-F491B8B3F4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4955" y="1846538"/>
              <a:ext cx="486385" cy="91440"/>
            </a:xfrm>
            <a:prstGeom prst="rect">
              <a:avLst/>
            </a:prstGeom>
          </p:spPr>
        </p:pic>
        <p:pic>
          <p:nvPicPr>
            <p:cNvPr id="41" name="Picture 40" descr="A close up of a device&#10;&#10;Description automatically generated">
              <a:extLst>
                <a:ext uri="{FF2B5EF4-FFF2-40B4-BE49-F238E27FC236}">
                  <a16:creationId xmlns:a16="http://schemas.microsoft.com/office/drawing/2014/main" id="{4F834E0F-F24A-4CB6-9B74-07E1328A98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7370" y="1513988"/>
              <a:ext cx="640080" cy="640080"/>
            </a:xfrm>
            <a:prstGeom prst="rect">
              <a:avLst/>
            </a:prstGeom>
          </p:spPr>
        </p:pic>
      </p:grpSp>
      <p:sp>
        <p:nvSpPr>
          <p:cNvPr id="6" name="Text Placeholder 5">
            <a:extLst>
              <a:ext uri="{FF2B5EF4-FFF2-40B4-BE49-F238E27FC236}">
                <a16:creationId xmlns:a16="http://schemas.microsoft.com/office/drawing/2014/main" id="{863756D4-423A-4529-9E0E-69C2F4BBD12B}"/>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32233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E36E-79DB-49BC-A856-76BF158737B2}"/>
              </a:ext>
            </a:extLst>
          </p:cNvPr>
          <p:cNvSpPr>
            <a:spLocks noGrp="1"/>
          </p:cNvSpPr>
          <p:nvPr>
            <p:ph type="title"/>
          </p:nvPr>
        </p:nvSpPr>
        <p:spPr/>
        <p:txBody>
          <a:bodyPr/>
          <a:lstStyle/>
          <a:p>
            <a:r>
              <a:rPr lang="en-US" dirty="0"/>
              <a:t>Technology Innovation Roadmap at Kofax</a:t>
            </a:r>
          </a:p>
        </p:txBody>
      </p:sp>
      <p:pic>
        <p:nvPicPr>
          <p:cNvPr id="3" name="Picture 2">
            <a:extLst>
              <a:ext uri="{FF2B5EF4-FFF2-40B4-BE49-F238E27FC236}">
                <a16:creationId xmlns:a16="http://schemas.microsoft.com/office/drawing/2014/main" id="{D90130E7-DA08-B24C-8899-9104D375523E}"/>
              </a:ext>
            </a:extLst>
          </p:cNvPr>
          <p:cNvPicPr>
            <a:picLocks noChangeAspect="1"/>
          </p:cNvPicPr>
          <p:nvPr/>
        </p:nvPicPr>
        <p:blipFill>
          <a:blip r:embed="rId3"/>
          <a:stretch>
            <a:fillRect/>
          </a:stretch>
        </p:blipFill>
        <p:spPr>
          <a:xfrm>
            <a:off x="596900" y="1323256"/>
            <a:ext cx="10998200" cy="4978400"/>
          </a:xfrm>
          <a:prstGeom prst="rect">
            <a:avLst/>
          </a:prstGeom>
        </p:spPr>
      </p:pic>
    </p:spTree>
    <p:extLst>
      <p:ext uri="{BB962C8B-B14F-4D97-AF65-F5344CB8AC3E}">
        <p14:creationId xmlns:p14="http://schemas.microsoft.com/office/powerpoint/2010/main" val="360926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D8BE843-21BF-1F42-9C92-49FCB466E25A}"/>
              </a:ext>
            </a:extLst>
          </p:cNvPr>
          <p:cNvSpPr/>
          <p:nvPr/>
        </p:nvSpPr>
        <p:spPr>
          <a:xfrm>
            <a:off x="320656" y="2961564"/>
            <a:ext cx="11577046" cy="3152584"/>
          </a:xfrm>
          <a:prstGeom prst="rect">
            <a:avLst/>
          </a:prstGeom>
          <a:solidFill>
            <a:schemeClr val="bg1">
              <a:lumMod val="95000"/>
              <a:alpha val="78000"/>
            </a:schemeClr>
          </a:solid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111" name="Picture 110">
            <a:extLst>
              <a:ext uri="{FF2B5EF4-FFF2-40B4-BE49-F238E27FC236}">
                <a16:creationId xmlns:a16="http://schemas.microsoft.com/office/drawing/2014/main" id="{295B9E66-5212-C741-96C9-0110C96994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27541" y="3700640"/>
            <a:ext cx="2514404" cy="1034606"/>
          </a:xfrm>
          <a:prstGeom prst="rect">
            <a:avLst/>
          </a:prstGeom>
        </p:spPr>
      </p:pic>
      <p:sp>
        <p:nvSpPr>
          <p:cNvPr id="125" name="Rectangle 124">
            <a:extLst>
              <a:ext uri="{FF2B5EF4-FFF2-40B4-BE49-F238E27FC236}">
                <a16:creationId xmlns:a16="http://schemas.microsoft.com/office/drawing/2014/main" id="{F53F01AB-82D4-4049-81F8-E7F8BC9A46BE}"/>
              </a:ext>
            </a:extLst>
          </p:cNvPr>
          <p:cNvSpPr/>
          <p:nvPr/>
        </p:nvSpPr>
        <p:spPr>
          <a:xfrm>
            <a:off x="6156960" y="2532484"/>
            <a:ext cx="5740742" cy="533764"/>
          </a:xfrm>
          <a:prstGeom prst="rect">
            <a:avLst/>
          </a:prstGeom>
          <a:solidFill>
            <a:schemeClr val="tx1">
              <a:lumMod val="90000"/>
              <a:lumOff val="10000"/>
            </a:schemeClr>
          </a:solidFill>
          <a:ln>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Print Automation  </a:t>
            </a:r>
          </a:p>
        </p:txBody>
      </p:sp>
      <p:sp>
        <p:nvSpPr>
          <p:cNvPr id="128" name="Rectangle 127">
            <a:extLst>
              <a:ext uri="{FF2B5EF4-FFF2-40B4-BE49-F238E27FC236}">
                <a16:creationId xmlns:a16="http://schemas.microsoft.com/office/drawing/2014/main" id="{5222B1A6-8286-AC42-B7DB-AFE83116CE1B}"/>
              </a:ext>
            </a:extLst>
          </p:cNvPr>
          <p:cNvSpPr/>
          <p:nvPr/>
        </p:nvSpPr>
        <p:spPr>
          <a:xfrm>
            <a:off x="6535422" y="3276341"/>
            <a:ext cx="2726769"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Print Infrastructure &amp;           Management Platforms</a:t>
            </a:r>
          </a:p>
        </p:txBody>
      </p:sp>
      <p:sp>
        <p:nvSpPr>
          <p:cNvPr id="129" name="Rectangle 128">
            <a:extLst>
              <a:ext uri="{FF2B5EF4-FFF2-40B4-BE49-F238E27FC236}">
                <a16:creationId xmlns:a16="http://schemas.microsoft.com/office/drawing/2014/main" id="{9941EE62-4D28-344C-8E4F-448471B3242B}"/>
              </a:ext>
            </a:extLst>
          </p:cNvPr>
          <p:cNvSpPr/>
          <p:nvPr/>
        </p:nvSpPr>
        <p:spPr>
          <a:xfrm>
            <a:off x="9177484" y="3233477"/>
            <a:ext cx="2514405"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Productivity Solutions</a:t>
            </a:r>
          </a:p>
        </p:txBody>
      </p:sp>
      <p:pic>
        <p:nvPicPr>
          <p:cNvPr id="20" name="Picture 19" descr="Logo&#10;&#10;Description automatically generated">
            <a:extLst>
              <a:ext uri="{FF2B5EF4-FFF2-40B4-BE49-F238E27FC236}">
                <a16:creationId xmlns:a16="http://schemas.microsoft.com/office/drawing/2014/main" id="{202954E8-601F-9F42-BF16-F282213F2B20}"/>
              </a:ext>
            </a:extLst>
          </p:cNvPr>
          <p:cNvPicPr>
            <a:picLocks noChangeAspect="1"/>
          </p:cNvPicPr>
          <p:nvPr/>
        </p:nvPicPr>
        <p:blipFill rotWithShape="1">
          <a:blip r:embed="rId4">
            <a:extLst>
              <a:ext uri="{28A0092B-C50C-407E-A947-70E740481C1C}">
                <a14:useLocalDpi xmlns:a14="http://schemas.microsoft.com/office/drawing/2010/main" val="0"/>
              </a:ext>
            </a:extLst>
          </a:blip>
          <a:srcRect l="16569" t="18005" r="16264" b="17527"/>
          <a:stretch/>
        </p:blipFill>
        <p:spPr>
          <a:xfrm>
            <a:off x="7091383" y="4694408"/>
            <a:ext cx="1479179" cy="1419739"/>
          </a:xfrm>
          <a:prstGeom prst="rect">
            <a:avLst/>
          </a:prstGeom>
        </p:spPr>
      </p:pic>
      <p:sp>
        <p:nvSpPr>
          <p:cNvPr id="124" name="Rectangle 123">
            <a:extLst>
              <a:ext uri="{FF2B5EF4-FFF2-40B4-BE49-F238E27FC236}">
                <a16:creationId xmlns:a16="http://schemas.microsoft.com/office/drawing/2014/main" id="{22579798-5637-5545-9727-21116D6DE1A1}"/>
              </a:ext>
            </a:extLst>
          </p:cNvPr>
          <p:cNvSpPr/>
          <p:nvPr/>
        </p:nvSpPr>
        <p:spPr>
          <a:xfrm>
            <a:off x="320656" y="2532484"/>
            <a:ext cx="5836304" cy="533764"/>
          </a:xfrm>
          <a:prstGeom prst="rect">
            <a:avLst/>
          </a:prstGeom>
          <a:solidFill>
            <a:srgbClr val="00558C"/>
          </a:solidFill>
          <a:ln>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Intelligent Automation  </a:t>
            </a:r>
          </a:p>
        </p:txBody>
      </p:sp>
      <p:sp>
        <p:nvSpPr>
          <p:cNvPr id="126" name="Rectangle 125">
            <a:extLst>
              <a:ext uri="{FF2B5EF4-FFF2-40B4-BE49-F238E27FC236}">
                <a16:creationId xmlns:a16="http://schemas.microsoft.com/office/drawing/2014/main" id="{549D96BA-A928-E249-BD5F-96E623B23AFF}"/>
              </a:ext>
            </a:extLst>
          </p:cNvPr>
          <p:cNvSpPr/>
          <p:nvPr/>
        </p:nvSpPr>
        <p:spPr>
          <a:xfrm>
            <a:off x="493469" y="3233477"/>
            <a:ext cx="2514405"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Intelligent Automation Platform</a:t>
            </a:r>
          </a:p>
        </p:txBody>
      </p:sp>
      <p:sp>
        <p:nvSpPr>
          <p:cNvPr id="127" name="Rectangle 126">
            <a:extLst>
              <a:ext uri="{FF2B5EF4-FFF2-40B4-BE49-F238E27FC236}">
                <a16:creationId xmlns:a16="http://schemas.microsoft.com/office/drawing/2014/main" id="{506C2E9C-DF37-8C4C-BD8F-F76C0CC7A6F6}"/>
              </a:ext>
            </a:extLst>
          </p:cNvPr>
          <p:cNvSpPr/>
          <p:nvPr/>
        </p:nvSpPr>
        <p:spPr>
          <a:xfrm>
            <a:off x="3391930" y="3233477"/>
            <a:ext cx="2514405" cy="287670"/>
          </a:xfrm>
          <a:prstGeom prst="rect">
            <a:avLst/>
          </a:prstGeom>
          <a:noFill/>
          <a:ln>
            <a:no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200" b="0" i="0" u="none" strike="noStrike" kern="1200" cap="none" spc="0" normalizeH="0" baseline="0" noProof="0">
                <a:ln>
                  <a:noFill/>
                </a:ln>
                <a:solidFill>
                  <a:srgbClr val="262626">
                    <a:lumMod val="90000"/>
                    <a:lumOff val="10000"/>
                  </a:srgbClr>
                </a:solidFill>
                <a:effectLst/>
                <a:uLnTx/>
                <a:uFillTx/>
                <a:latin typeface="Arial" panose="020B0604020202020204"/>
                <a:ea typeface="+mn-ea"/>
                <a:cs typeface="+mn-cs"/>
              </a:rPr>
              <a:t>Accounts Payable Solutions</a:t>
            </a:r>
          </a:p>
        </p:txBody>
      </p:sp>
      <p:pic>
        <p:nvPicPr>
          <p:cNvPr id="16" name="Picture 15" descr="Diagram&#10;&#10;Description automatically generated">
            <a:extLst>
              <a:ext uri="{FF2B5EF4-FFF2-40B4-BE49-F238E27FC236}">
                <a16:creationId xmlns:a16="http://schemas.microsoft.com/office/drawing/2014/main" id="{5D1B2CF9-CB1E-004F-AB93-166A3CEA0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7814" y="3464418"/>
            <a:ext cx="2294128" cy="2506127"/>
          </a:xfrm>
          <a:prstGeom prst="rect">
            <a:avLst/>
          </a:prstGeom>
        </p:spPr>
      </p:pic>
      <p:pic>
        <p:nvPicPr>
          <p:cNvPr id="18" name="Picture 17" descr="Diagram&#10;&#10;Description automatically generated">
            <a:extLst>
              <a:ext uri="{FF2B5EF4-FFF2-40B4-BE49-F238E27FC236}">
                <a16:creationId xmlns:a16="http://schemas.microsoft.com/office/drawing/2014/main" id="{0D223620-B7CB-1E44-BADC-D19124F9DE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29" y="3456401"/>
            <a:ext cx="2294128" cy="2506127"/>
          </a:xfrm>
          <a:prstGeom prst="rect">
            <a:avLst/>
          </a:prstGeom>
        </p:spPr>
      </p:pic>
      <p:sp>
        <p:nvSpPr>
          <p:cNvPr id="7" name="Title 3">
            <a:extLst>
              <a:ext uri="{FF2B5EF4-FFF2-40B4-BE49-F238E27FC236}">
                <a16:creationId xmlns:a16="http://schemas.microsoft.com/office/drawing/2014/main" id="{163974E4-2B10-C74B-85CE-A80FC10581E6}"/>
              </a:ext>
            </a:extLst>
          </p:cNvPr>
          <p:cNvSpPr>
            <a:spLocks noGrp="1"/>
          </p:cNvSpPr>
          <p:nvPr>
            <p:ph type="title"/>
          </p:nvPr>
        </p:nvSpPr>
        <p:spPr>
          <a:xfrm>
            <a:off x="698499" y="934137"/>
            <a:ext cx="11379769" cy="965648"/>
          </a:xfrm>
        </p:spPr>
        <p:txBody>
          <a:bodyPr/>
          <a:lstStyle/>
          <a:p>
            <a:pPr algn="ctr"/>
            <a:r>
              <a:rPr lang="en-US" sz="3600" b="0">
                <a:latin typeface="Arial"/>
                <a:cs typeface="Arial"/>
              </a:rPr>
              <a:t>Our Automation Portfolio digitally transforms                        Content-Intensive Workflows…</a:t>
            </a:r>
            <a:br>
              <a:rPr lang="en-US" sz="3600" b="0">
                <a:latin typeface="Arial"/>
                <a:cs typeface="Arial"/>
              </a:rPr>
            </a:br>
            <a:r>
              <a:rPr lang="en-US" sz="3600" i="1">
                <a:latin typeface="Arial"/>
                <a:cs typeface="Arial"/>
              </a:rPr>
              <a:t>and differentiates us from the Competition</a:t>
            </a:r>
            <a:br>
              <a:rPr lang="en-US" sz="3600"/>
            </a:br>
            <a:endParaRPr lang="en-US" sz="3600" b="0" i="1">
              <a:solidFill>
                <a:schemeClr val="accent4"/>
              </a:solidFill>
              <a:latin typeface="Arial"/>
              <a:cs typeface="Arial"/>
            </a:endParaRPr>
          </a:p>
        </p:txBody>
      </p:sp>
      <p:pic>
        <p:nvPicPr>
          <p:cNvPr id="22" name="Picture 21" descr="A picture containing text, invertebrate, worm&#10;&#10;Description automatically generated">
            <a:extLst>
              <a:ext uri="{FF2B5EF4-FFF2-40B4-BE49-F238E27FC236}">
                <a16:creationId xmlns:a16="http://schemas.microsoft.com/office/drawing/2014/main" id="{545C1059-D93C-0947-9AB7-04DE51A4BF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7961" y="5003387"/>
            <a:ext cx="920476" cy="920476"/>
          </a:xfrm>
          <a:prstGeom prst="rect">
            <a:avLst/>
          </a:prstGeom>
        </p:spPr>
      </p:pic>
      <p:pic>
        <p:nvPicPr>
          <p:cNvPr id="24" name="Picture 23" descr="A picture containing text, invertebrate&#10;&#10;Description automatically generated">
            <a:extLst>
              <a:ext uri="{FF2B5EF4-FFF2-40B4-BE49-F238E27FC236}">
                <a16:creationId xmlns:a16="http://schemas.microsoft.com/office/drawing/2014/main" id="{3D131820-C8FF-F841-BF78-039D5DB43E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4448" y="3773932"/>
            <a:ext cx="920476" cy="920476"/>
          </a:xfrm>
          <a:prstGeom prst="rect">
            <a:avLst/>
          </a:prstGeom>
        </p:spPr>
      </p:pic>
      <p:sp>
        <p:nvSpPr>
          <p:cNvPr id="17" name="Rectangle 16">
            <a:extLst>
              <a:ext uri="{FF2B5EF4-FFF2-40B4-BE49-F238E27FC236}">
                <a16:creationId xmlns:a16="http://schemas.microsoft.com/office/drawing/2014/main" id="{9F338332-7EB0-3647-81CA-AA8806678853}"/>
              </a:ext>
            </a:extLst>
          </p:cNvPr>
          <p:cNvSpPr/>
          <p:nvPr/>
        </p:nvSpPr>
        <p:spPr>
          <a:xfrm>
            <a:off x="320656" y="2077304"/>
            <a:ext cx="11577045" cy="533764"/>
          </a:xfrm>
          <a:prstGeom prst="rect">
            <a:avLst/>
          </a:prstGeom>
          <a:solidFill>
            <a:schemeClr val="accent4"/>
          </a:solidFill>
          <a:ln>
            <a:solidFill>
              <a:schemeClr val="bg1"/>
            </a:solidFill>
          </a:ln>
        </p:spPr>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marL="0" marR="0" lvl="0" indent="0" algn="ctr" defTabSz="958850" rtl="0" eaLnBrk="0" fontAlgn="base" latinLnBrk="0" hangingPunct="0">
              <a:lnSpc>
                <a:spcPct val="100000"/>
              </a:lnSpc>
              <a:spcBef>
                <a:spcPts val="0"/>
              </a:spcBef>
              <a:spcAft>
                <a:spcPct val="0"/>
              </a:spcAft>
              <a:buClr>
                <a:srgbClr val="FFC600">
                  <a:lumMod val="75000"/>
                </a:srgbClr>
              </a:buClr>
              <a:buSzPct val="100000"/>
              <a:buFontTx/>
              <a:buNone/>
              <a:tabLst>
                <a:tab pos="457200" algn="l"/>
                <a:tab pos="914400" algn="l"/>
                <a:tab pos="1371600" algn="l"/>
                <a:tab pos="1828800" algn="l"/>
              </a:tabLst>
              <a:defRPr/>
            </a:pPr>
            <a:r>
              <a:rPr kumimoji="0" lang="en-US" sz="1800" b="1" i="0" u="none" strike="noStrike" kern="1200" cap="none" spc="0" normalizeH="0" baseline="0" noProof="0">
                <a:ln>
                  <a:noFill/>
                </a:ln>
                <a:solidFill>
                  <a:prstClr val="white"/>
                </a:solidFill>
                <a:effectLst/>
                <a:uLnTx/>
                <a:uFillTx/>
                <a:latin typeface="Arial" panose="020B0604020202020204"/>
                <a:ea typeface="+mn-ea"/>
                <a:cs typeface="+mn-cs"/>
              </a:rPr>
              <a:t>Kofax Automation  </a:t>
            </a:r>
          </a:p>
        </p:txBody>
      </p:sp>
      <p:grpSp>
        <p:nvGrpSpPr>
          <p:cNvPr id="4" name="Group 3">
            <a:extLst>
              <a:ext uri="{FF2B5EF4-FFF2-40B4-BE49-F238E27FC236}">
                <a16:creationId xmlns:a16="http://schemas.microsoft.com/office/drawing/2014/main" id="{48BCC651-2661-E27B-7FFA-FDECEB627067}"/>
              </a:ext>
            </a:extLst>
          </p:cNvPr>
          <p:cNvGrpSpPr/>
          <p:nvPr/>
        </p:nvGrpSpPr>
        <p:grpSpPr>
          <a:xfrm>
            <a:off x="3198297" y="5752371"/>
            <a:ext cx="2884847" cy="980059"/>
            <a:chOff x="3198297" y="5752371"/>
            <a:chExt cx="2884847" cy="980059"/>
          </a:xfrm>
        </p:grpSpPr>
        <p:pic>
          <p:nvPicPr>
            <p:cNvPr id="2" name="Picture 1">
              <a:extLst>
                <a:ext uri="{FF2B5EF4-FFF2-40B4-BE49-F238E27FC236}">
                  <a16:creationId xmlns:a16="http://schemas.microsoft.com/office/drawing/2014/main" id="{02AB38A6-3F81-F4F9-647C-8DC54163F06C}"/>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198297" y="5752371"/>
              <a:ext cx="1525711" cy="897477"/>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24B0D294-C025-566C-F0A9-C6C29208457E}"/>
                </a:ext>
              </a:extLst>
            </p:cNvPr>
            <p:cNvSpPr txBox="1"/>
            <p:nvPr/>
          </p:nvSpPr>
          <p:spPr>
            <a:xfrm>
              <a:off x="4702752" y="5809100"/>
              <a:ext cx="1380392" cy="923330"/>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rPr>
                <a:t>a global B2B e-invoicing network </a:t>
              </a:r>
              <a:endParaRPr lang="en-GB" dirty="0"/>
            </a:p>
          </p:txBody>
        </p:sp>
      </p:grpSp>
    </p:spTree>
    <p:extLst>
      <p:ext uri="{BB962C8B-B14F-4D97-AF65-F5344CB8AC3E}">
        <p14:creationId xmlns:p14="http://schemas.microsoft.com/office/powerpoint/2010/main" val="10691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Understand the Customer</a:t>
            </a:r>
            <a:endParaRPr lang="en-US" dirty="0"/>
          </a:p>
        </p:txBody>
      </p:sp>
      <p:sp>
        <p:nvSpPr>
          <p:cNvPr id="6" name="Text Placeholder 5">
            <a:extLst>
              <a:ext uri="{FF2B5EF4-FFF2-40B4-BE49-F238E27FC236}">
                <a16:creationId xmlns:a16="http://schemas.microsoft.com/office/drawing/2014/main" id="{9C082882-0655-4587-9EF4-6F75EAFCD884}"/>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14</a:t>
            </a:fld>
            <a:endParaRPr lang="en-US" dirty="0"/>
          </a:p>
        </p:txBody>
      </p:sp>
    </p:spTree>
    <p:extLst>
      <p:ext uri="{BB962C8B-B14F-4D97-AF65-F5344CB8AC3E}">
        <p14:creationId xmlns:p14="http://schemas.microsoft.com/office/powerpoint/2010/main" val="99945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Customer Engagement</a:t>
            </a:r>
          </a:p>
        </p:txBody>
      </p:sp>
      <p:sp>
        <p:nvSpPr>
          <p:cNvPr id="3" name="Content Placeholder 2"/>
          <p:cNvSpPr>
            <a:spLocks noGrp="1"/>
          </p:cNvSpPr>
          <p:nvPr>
            <p:ph type="body" sz="quarter" idx="12"/>
          </p:nvPr>
        </p:nvSpPr>
        <p:spPr/>
        <p:txBody>
          <a:bodyPr/>
          <a:lstStyle/>
          <a:p>
            <a:r>
              <a:rPr lang="en-GB" sz="2400" b="1" dirty="0"/>
              <a:t>Customer Analysis</a:t>
            </a:r>
          </a:p>
          <a:p>
            <a:pPr lvl="1"/>
            <a:r>
              <a:rPr lang="en-GB" sz="2400" dirty="0"/>
              <a:t>Corporate Vision of CEO, Board</a:t>
            </a:r>
          </a:p>
          <a:p>
            <a:pPr lvl="1"/>
            <a:r>
              <a:rPr lang="en-GB" sz="2400" dirty="0"/>
              <a:t>Goals of </a:t>
            </a:r>
            <a:r>
              <a:rPr lang="en-GB" sz="2400" dirty="0" err="1"/>
              <a:t>CxO</a:t>
            </a:r>
            <a:endParaRPr lang="en-GB" sz="2400" dirty="0"/>
          </a:p>
          <a:p>
            <a:pPr lvl="1"/>
            <a:r>
              <a:rPr lang="en-GB" sz="2400" dirty="0"/>
              <a:t>Needs of Department</a:t>
            </a:r>
          </a:p>
          <a:p>
            <a:pPr lvl="1"/>
            <a:r>
              <a:rPr lang="en-GB" sz="2400" dirty="0"/>
              <a:t>Pains of workers</a:t>
            </a:r>
          </a:p>
        </p:txBody>
      </p:sp>
      <p:sp>
        <p:nvSpPr>
          <p:cNvPr id="9" name="Text Placeholder 8">
            <a:extLst>
              <a:ext uri="{FF2B5EF4-FFF2-40B4-BE49-F238E27FC236}">
                <a16:creationId xmlns:a16="http://schemas.microsoft.com/office/drawing/2014/main" id="{DF1ADDE7-0527-47F9-8146-7C158ABC6378}"/>
              </a:ext>
            </a:extLst>
          </p:cNvPr>
          <p:cNvSpPr>
            <a:spLocks noGrp="1"/>
          </p:cNvSpPr>
          <p:nvPr>
            <p:ph type="body" sz="quarter" idx="15"/>
          </p:nvPr>
        </p:nvSpPr>
        <p:spPr/>
        <p:txBody>
          <a:bodyPr/>
          <a:lstStyle/>
          <a:p>
            <a:endParaRPr lang="en-US"/>
          </a:p>
        </p:txBody>
      </p:sp>
      <p:sp>
        <p:nvSpPr>
          <p:cNvPr id="4" name="Slide Number Placeholder 3"/>
          <p:cNvSpPr>
            <a:spLocks noGrp="1"/>
          </p:cNvSpPr>
          <p:nvPr>
            <p:ph type="sldNum" sz="quarter" idx="10"/>
          </p:nvPr>
        </p:nvSpPr>
        <p:spPr/>
        <p:txBody>
          <a:bodyPr/>
          <a:lstStyle/>
          <a:p>
            <a:fld id="{71D586D2-677B-458F-B417-DB589973A882}" type="slidenum">
              <a:rPr lang="en-US" smtClean="0"/>
              <a:pPr/>
              <a:t>15</a:t>
            </a:fld>
            <a:endParaRPr lang="en-US" dirty="0"/>
          </a:p>
        </p:txBody>
      </p:sp>
    </p:spTree>
    <p:extLst>
      <p:ext uri="{BB962C8B-B14F-4D97-AF65-F5344CB8AC3E}">
        <p14:creationId xmlns:p14="http://schemas.microsoft.com/office/powerpoint/2010/main" val="6623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Customer Qualification </a:t>
            </a:r>
            <a:endParaRPr lang="de-AT" dirty="0"/>
          </a:p>
        </p:txBody>
      </p:sp>
      <p:sp>
        <p:nvSpPr>
          <p:cNvPr id="5" name="Slide Number Placeholder 4">
            <a:extLst>
              <a:ext uri="{FF2B5EF4-FFF2-40B4-BE49-F238E27FC236}">
                <a16:creationId xmlns:a16="http://schemas.microsoft.com/office/drawing/2014/main" id="{DD49DB50-BE5E-43C8-943E-931F84695AF3}"/>
              </a:ext>
            </a:extLst>
          </p:cNvPr>
          <p:cNvSpPr>
            <a:spLocks noGrp="1"/>
          </p:cNvSpPr>
          <p:nvPr>
            <p:ph type="sldNum" sz="quarter" idx="10"/>
          </p:nvPr>
        </p:nvSpPr>
        <p:spPr/>
        <p:txBody>
          <a:bodyPr/>
          <a:lstStyle/>
          <a:p>
            <a:fld id="{71D586D2-677B-458F-B417-DB589973A882}" type="slidenum">
              <a:rPr lang="en-US" smtClean="0"/>
              <a:pPr/>
              <a:t>16</a:t>
            </a:fld>
            <a:endParaRPr lang="en-US" dirty="0"/>
          </a:p>
        </p:txBody>
      </p:sp>
      <p:sp>
        <p:nvSpPr>
          <p:cNvPr id="3" name="Content Placeholder 2"/>
          <p:cNvSpPr>
            <a:spLocks noGrp="1"/>
          </p:cNvSpPr>
          <p:nvPr>
            <p:ph type="body" sz="quarter" idx="14"/>
          </p:nvPr>
        </p:nvSpPr>
        <p:spPr>
          <a:xfrm>
            <a:off x="835389" y="1524764"/>
            <a:ext cx="10860492" cy="4831586"/>
          </a:xfrm>
        </p:spPr>
        <p:txBody>
          <a:bodyPr>
            <a:normAutofit fontScale="77500" lnSpcReduction="20000"/>
          </a:bodyPr>
          <a:lstStyle/>
          <a:p>
            <a:r>
              <a:rPr lang="en-AU" b="1" dirty="0"/>
              <a:t>(Executive) Vision </a:t>
            </a:r>
            <a:r>
              <a:rPr lang="en-AU" dirty="0"/>
              <a:t>– </a:t>
            </a:r>
            <a:r>
              <a:rPr lang="en-AU" i="1" dirty="0"/>
              <a:t>why the company exists, purpose, mission</a:t>
            </a:r>
          </a:p>
          <a:p>
            <a:pPr lvl="1"/>
            <a:r>
              <a:rPr lang="en-AU" dirty="0"/>
              <a:t>Simplify, best in field, best services, innovate, sustainability, social responsibility</a:t>
            </a:r>
          </a:p>
          <a:p>
            <a:pPr lvl="1"/>
            <a:r>
              <a:rPr lang="en-AU" dirty="0"/>
              <a:t>What is the corporate vision on the website?</a:t>
            </a:r>
          </a:p>
          <a:p>
            <a:r>
              <a:rPr lang="en-AU" b="1" dirty="0"/>
              <a:t>(Operational) Goals</a:t>
            </a:r>
            <a:r>
              <a:rPr lang="en-AU" dirty="0"/>
              <a:t>  - </a:t>
            </a:r>
            <a:r>
              <a:rPr lang="en-AU" i="1" dirty="0"/>
              <a:t>what they </a:t>
            </a:r>
            <a:r>
              <a:rPr lang="en-AU" i="1" u="sng" dirty="0"/>
              <a:t>want</a:t>
            </a:r>
            <a:r>
              <a:rPr lang="en-AU" i="1" dirty="0"/>
              <a:t> to do</a:t>
            </a:r>
            <a:endParaRPr lang="en-AU" u="sng" dirty="0"/>
          </a:p>
          <a:p>
            <a:pPr lvl="1"/>
            <a:r>
              <a:rPr lang="en-AU" dirty="0"/>
              <a:t>Improving speed, quality, service, growth, efficiency, market position, trust, </a:t>
            </a:r>
            <a:r>
              <a:rPr lang="en-AU" b="1" dirty="0"/>
              <a:t>creative</a:t>
            </a:r>
            <a:r>
              <a:rPr lang="en-AU" dirty="0"/>
              <a:t>, </a:t>
            </a:r>
            <a:endParaRPr lang="en-AU" b="1" dirty="0"/>
          </a:p>
          <a:p>
            <a:pPr lvl="1"/>
            <a:r>
              <a:rPr lang="en-AU" dirty="0"/>
              <a:t>“Automate”, transparency, customer satisfaction, prioritize</a:t>
            </a:r>
          </a:p>
          <a:p>
            <a:pPr lvl="1"/>
            <a:r>
              <a:rPr lang="en-AU" dirty="0"/>
              <a:t>Save money, create value</a:t>
            </a:r>
          </a:p>
          <a:p>
            <a:r>
              <a:rPr lang="en-AU" b="1" dirty="0"/>
              <a:t>(Departmental) Needs</a:t>
            </a:r>
            <a:r>
              <a:rPr lang="en-AU" dirty="0"/>
              <a:t>  -</a:t>
            </a:r>
            <a:r>
              <a:rPr lang="en-AU" i="1" dirty="0"/>
              <a:t> what they </a:t>
            </a:r>
            <a:r>
              <a:rPr lang="en-AU" i="1" u="sng" dirty="0"/>
              <a:t>need</a:t>
            </a:r>
            <a:r>
              <a:rPr lang="en-AU" i="1" dirty="0"/>
              <a:t> to do to achieve a goal</a:t>
            </a:r>
          </a:p>
          <a:p>
            <a:pPr lvl="1">
              <a:lnSpc>
                <a:spcPct val="120000"/>
              </a:lnSpc>
            </a:pPr>
            <a:r>
              <a:rPr lang="en-AU" dirty="0"/>
              <a:t>Comply, digitize, migrate, simplify, integrate, secure, retrieve, uptime, track, coordinate, streamline, “touchless”, measure …, keep employees happy and content, failure is not an option. </a:t>
            </a:r>
            <a:r>
              <a:rPr lang="en-AU" b="1" dirty="0"/>
              <a:t>Accuracy (quality of data), tracking, time frames</a:t>
            </a:r>
            <a:r>
              <a:rPr lang="en-AU" dirty="0"/>
              <a:t>, </a:t>
            </a:r>
            <a:r>
              <a:rPr lang="en-AU" b="1" dirty="0"/>
              <a:t>creative, error handling, productivity</a:t>
            </a:r>
          </a:p>
          <a:p>
            <a:r>
              <a:rPr lang="en-AU" b="1" dirty="0"/>
              <a:t>(Departmental) Pains</a:t>
            </a:r>
            <a:r>
              <a:rPr lang="en-AU" dirty="0"/>
              <a:t>   - </a:t>
            </a:r>
            <a:r>
              <a:rPr lang="en-AU" i="1" dirty="0"/>
              <a:t>prevents them from reaching a goal.</a:t>
            </a:r>
            <a:endParaRPr lang="en-AU" dirty="0"/>
          </a:p>
          <a:p>
            <a:pPr lvl="1"/>
            <a:r>
              <a:rPr lang="en-AU" i="1" dirty="0"/>
              <a:t>What happens if we do nothing at all?</a:t>
            </a:r>
          </a:p>
          <a:p>
            <a:pPr lvl="1"/>
            <a:r>
              <a:rPr lang="en-AU" dirty="0"/>
              <a:t>Slow, </a:t>
            </a:r>
            <a:r>
              <a:rPr lang="en-AU" dirty="0" err="1"/>
              <a:t>intransparent</a:t>
            </a:r>
            <a:r>
              <a:rPr lang="en-AU" dirty="0"/>
              <a:t>, lost, wrong, complaints, increasing costs, complex, wasteful, no resources, </a:t>
            </a:r>
            <a:r>
              <a:rPr lang="en-AU" b="1" dirty="0"/>
              <a:t>insecure data</a:t>
            </a:r>
            <a:r>
              <a:rPr lang="en-AU" dirty="0"/>
              <a:t>, </a:t>
            </a:r>
            <a:r>
              <a:rPr lang="en-AU" b="1" dirty="0"/>
              <a:t>time consuming, tedious</a:t>
            </a:r>
          </a:p>
        </p:txBody>
      </p:sp>
      <p:sp>
        <p:nvSpPr>
          <p:cNvPr id="7" name="Text Placeholder 6">
            <a:extLst>
              <a:ext uri="{FF2B5EF4-FFF2-40B4-BE49-F238E27FC236}">
                <a16:creationId xmlns:a16="http://schemas.microsoft.com/office/drawing/2014/main" id="{36BC2766-6009-4AB7-81DA-47DD0211CEF7}"/>
              </a:ext>
            </a:extLst>
          </p:cNvPr>
          <p:cNvSpPr>
            <a:spLocks noGrp="1"/>
          </p:cNvSpPr>
          <p:nvPr>
            <p:ph type="body" sz="quarter" idx="15"/>
          </p:nvPr>
        </p:nvSpPr>
        <p:spPr/>
        <p:txBody>
          <a:bodyPr/>
          <a:lstStyle/>
          <a:p>
            <a:endParaRPr lang="en-US"/>
          </a:p>
        </p:txBody>
      </p:sp>
      <p:sp>
        <p:nvSpPr>
          <p:cNvPr id="6" name="TextBox 5"/>
          <p:cNvSpPr txBox="1"/>
          <p:nvPr/>
        </p:nvSpPr>
        <p:spPr>
          <a:xfrm>
            <a:off x="9245600" y="1564640"/>
            <a:ext cx="2336800" cy="369332"/>
          </a:xfrm>
          <a:prstGeom prst="rect">
            <a:avLst/>
          </a:prstGeom>
          <a:noFill/>
        </p:spPr>
        <p:txBody>
          <a:bodyPr wrap="square" rtlCol="0">
            <a:spAutoFit/>
          </a:bodyPr>
          <a:lstStyle/>
          <a:p>
            <a:pPr algn="ctr"/>
            <a:r>
              <a:rPr lang="en-GB" b="1" dirty="0">
                <a:solidFill>
                  <a:srgbClr val="0079C0"/>
                </a:solidFill>
              </a:rPr>
              <a:t>Bold = RPA</a:t>
            </a:r>
          </a:p>
        </p:txBody>
      </p:sp>
    </p:spTree>
    <p:extLst>
      <p:ext uri="{BB962C8B-B14F-4D97-AF65-F5344CB8AC3E}">
        <p14:creationId xmlns:p14="http://schemas.microsoft.com/office/powerpoint/2010/main" val="348163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6F05-1799-923F-B588-F1FCAA0A2BD3}"/>
              </a:ext>
            </a:extLst>
          </p:cNvPr>
          <p:cNvSpPr>
            <a:spLocks noGrp="1"/>
          </p:cNvSpPr>
          <p:nvPr>
            <p:ph type="title"/>
          </p:nvPr>
        </p:nvSpPr>
        <p:spPr/>
        <p:txBody>
          <a:bodyPr/>
          <a:lstStyle/>
          <a:p>
            <a:r>
              <a:rPr lang="en-GB" dirty="0"/>
              <a:t>A hi-tech company</a:t>
            </a:r>
          </a:p>
        </p:txBody>
      </p:sp>
      <p:sp>
        <p:nvSpPr>
          <p:cNvPr id="3" name="Slide Number Placeholder 2">
            <a:extLst>
              <a:ext uri="{FF2B5EF4-FFF2-40B4-BE49-F238E27FC236}">
                <a16:creationId xmlns:a16="http://schemas.microsoft.com/office/drawing/2014/main" id="{FC34263D-89B3-459C-7B6F-CED742B2F098}"/>
              </a:ext>
            </a:extLst>
          </p:cNvPr>
          <p:cNvSpPr>
            <a:spLocks noGrp="1"/>
          </p:cNvSpPr>
          <p:nvPr>
            <p:ph type="sldNum" sz="quarter" idx="10"/>
          </p:nvPr>
        </p:nvSpPr>
        <p:spPr/>
        <p:txBody>
          <a:bodyPr/>
          <a:lstStyle/>
          <a:p>
            <a:fld id="{71D586D2-677B-458F-B417-DB589973A882}" type="slidenum">
              <a:rPr lang="en-US" smtClean="0"/>
              <a:pPr/>
              <a:t>17</a:t>
            </a:fld>
            <a:endParaRPr lang="en-US" dirty="0"/>
          </a:p>
        </p:txBody>
      </p:sp>
      <p:sp>
        <p:nvSpPr>
          <p:cNvPr id="4" name="Text Placeholder 3">
            <a:extLst>
              <a:ext uri="{FF2B5EF4-FFF2-40B4-BE49-F238E27FC236}">
                <a16:creationId xmlns:a16="http://schemas.microsoft.com/office/drawing/2014/main" id="{9C40DD08-ACB1-17F1-A220-46E4EBB62B74}"/>
              </a:ext>
            </a:extLst>
          </p:cNvPr>
          <p:cNvSpPr>
            <a:spLocks noGrp="1"/>
          </p:cNvSpPr>
          <p:nvPr>
            <p:ph type="body" sz="quarter" idx="14"/>
          </p:nvPr>
        </p:nvSpPr>
        <p:spPr>
          <a:xfrm>
            <a:off x="835389" y="1524764"/>
            <a:ext cx="6057780" cy="4831586"/>
          </a:xfrm>
        </p:spPr>
        <p:txBody>
          <a:bodyPr>
            <a:normAutofit fontScale="92500" lnSpcReduction="20000"/>
          </a:bodyPr>
          <a:lstStyle/>
          <a:p>
            <a:pPr marL="45720" indent="0">
              <a:buNone/>
            </a:pPr>
            <a:r>
              <a:rPr lang="en-GB" b="1" dirty="0"/>
              <a:t>Corporate Vision</a:t>
            </a:r>
          </a:p>
          <a:p>
            <a:pPr lvl="1"/>
            <a:r>
              <a:rPr lang="en-GB" dirty="0"/>
              <a:t>Making Humanity Multiplanetary.</a:t>
            </a:r>
          </a:p>
          <a:p>
            <a:pPr marL="45720" indent="0">
              <a:buNone/>
            </a:pPr>
            <a:r>
              <a:rPr lang="en-GB" b="1" dirty="0"/>
              <a:t>Operational Goals</a:t>
            </a:r>
          </a:p>
          <a:p>
            <a:pPr lvl="1"/>
            <a:r>
              <a:rPr lang="en-GB" dirty="0"/>
              <a:t>Make rockets reusable.</a:t>
            </a:r>
          </a:p>
          <a:p>
            <a:pPr marL="45720" indent="0">
              <a:buNone/>
            </a:pPr>
            <a:r>
              <a:rPr lang="en-GB" b="1" dirty="0"/>
              <a:t>Departmental Needs</a:t>
            </a:r>
          </a:p>
          <a:p>
            <a:pPr lvl="1"/>
            <a:r>
              <a:rPr lang="en-GB" dirty="0"/>
              <a:t>Build 40 boosters/year.</a:t>
            </a:r>
          </a:p>
          <a:p>
            <a:pPr marL="45720" indent="0">
              <a:buNone/>
            </a:pPr>
            <a:r>
              <a:rPr lang="en-GB" b="1" dirty="0"/>
              <a:t>Departmental Pains</a:t>
            </a:r>
          </a:p>
          <a:p>
            <a:pPr lvl="1"/>
            <a:r>
              <a:rPr lang="en-GB" dirty="0"/>
              <a:t>Director removed. Departments merged.</a:t>
            </a:r>
          </a:p>
          <a:p>
            <a:pPr lvl="1"/>
            <a:r>
              <a:rPr lang="en-GB" dirty="0"/>
              <a:t>Quality Control on supplied components is a lot of paperwork. Software not keeping up.</a:t>
            </a:r>
          </a:p>
          <a:p>
            <a:pPr marL="45720" indent="0">
              <a:buNone/>
            </a:pPr>
            <a:r>
              <a:rPr lang="en-GB" b="1" dirty="0"/>
              <a:t>IT</a:t>
            </a:r>
          </a:p>
          <a:p>
            <a:pPr lvl="1"/>
            <a:r>
              <a:rPr lang="en-GB" dirty="0"/>
              <a:t>Solution too complicated to build. Need outside help.</a:t>
            </a:r>
          </a:p>
        </p:txBody>
      </p:sp>
      <p:sp>
        <p:nvSpPr>
          <p:cNvPr id="5" name="Text Placeholder 4">
            <a:extLst>
              <a:ext uri="{FF2B5EF4-FFF2-40B4-BE49-F238E27FC236}">
                <a16:creationId xmlns:a16="http://schemas.microsoft.com/office/drawing/2014/main" id="{53CF0182-2BB5-BF06-FAF3-5308B6C7FFD8}"/>
              </a:ext>
            </a:extLst>
          </p:cNvPr>
          <p:cNvSpPr>
            <a:spLocks noGrp="1"/>
          </p:cNvSpPr>
          <p:nvPr>
            <p:ph type="body" sz="quarter" idx="15"/>
          </p:nvPr>
        </p:nvSpPr>
        <p:spPr/>
        <p:txBody>
          <a:bodyPr/>
          <a:lstStyle/>
          <a:p>
            <a:endParaRPr lang="en-GB"/>
          </a:p>
        </p:txBody>
      </p:sp>
      <p:pic>
        <p:nvPicPr>
          <p:cNvPr id="7" name="Picture 6" descr="2 Rocket boosters landing simulatenously">
            <a:extLst>
              <a:ext uri="{FF2B5EF4-FFF2-40B4-BE49-F238E27FC236}">
                <a16:creationId xmlns:a16="http://schemas.microsoft.com/office/drawing/2014/main" id="{0FCAE5F7-94F7-070E-CD0F-DB49736724FA}"/>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648" y="1131277"/>
            <a:ext cx="4595446" cy="4595446"/>
          </a:xfrm>
          <a:prstGeom prst="rect">
            <a:avLst/>
          </a:prstGeom>
        </p:spPr>
      </p:pic>
    </p:spTree>
    <p:extLst>
      <p:ext uri="{BB962C8B-B14F-4D97-AF65-F5344CB8AC3E}">
        <p14:creationId xmlns:p14="http://schemas.microsoft.com/office/powerpoint/2010/main" val="12284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Not-for-Profit Health Insurance Provider 	</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b="1" dirty="0"/>
              <a:t>Executive Vision</a:t>
            </a:r>
            <a:endParaRPr lang="en-US" dirty="0"/>
          </a:p>
          <a:p>
            <a:pPr lvl="0"/>
            <a:r>
              <a:rPr lang="en-US" dirty="0"/>
              <a:t>Provide premium member services</a:t>
            </a:r>
          </a:p>
          <a:p>
            <a:pPr lvl="0"/>
            <a:r>
              <a:rPr lang="en-US" dirty="0"/>
              <a:t>Living Well</a:t>
            </a:r>
          </a:p>
          <a:p>
            <a:pPr marL="0" indent="0">
              <a:buNone/>
            </a:pPr>
            <a:r>
              <a:rPr lang="en-US" b="1" dirty="0"/>
              <a:t>Operation Goals</a:t>
            </a:r>
            <a:endParaRPr lang="en-US" dirty="0"/>
          </a:p>
          <a:p>
            <a:pPr lvl="0"/>
            <a:r>
              <a:rPr lang="en-US" dirty="0"/>
              <a:t>Get Fit</a:t>
            </a:r>
          </a:p>
          <a:p>
            <a:pPr lvl="1"/>
            <a:r>
              <a:rPr lang="en-US" dirty="0"/>
              <a:t>Retain members</a:t>
            </a:r>
          </a:p>
          <a:p>
            <a:pPr lvl="1"/>
            <a:r>
              <a:rPr lang="en-US" dirty="0"/>
              <a:t>Reduce costs of managing members</a:t>
            </a:r>
          </a:p>
          <a:p>
            <a:pPr lvl="0"/>
            <a:r>
              <a:rPr lang="en-US" dirty="0"/>
              <a:t>Reduce insurance leakage costs</a:t>
            </a:r>
          </a:p>
          <a:p>
            <a:pPr marL="0" indent="0">
              <a:buNone/>
            </a:pPr>
            <a:r>
              <a:rPr lang="en-US" b="1" dirty="0"/>
              <a:t>Departmental Needs</a:t>
            </a:r>
            <a:endParaRPr lang="en-US" dirty="0"/>
          </a:p>
          <a:p>
            <a:pPr lvl="0"/>
            <a:r>
              <a:rPr lang="en-US" dirty="0"/>
              <a:t>Find member insurance information simply and quickly</a:t>
            </a:r>
          </a:p>
          <a:p>
            <a:pPr lvl="0"/>
            <a:r>
              <a:rPr lang="en-US" dirty="0"/>
              <a:t>Launch new products and services faster</a:t>
            </a:r>
          </a:p>
          <a:p>
            <a:pPr marL="0" indent="0">
              <a:buNone/>
            </a:pPr>
            <a:r>
              <a:rPr lang="en-US" b="1" dirty="0"/>
              <a:t>Departmental Pains</a:t>
            </a:r>
            <a:endParaRPr lang="en-US" dirty="0"/>
          </a:p>
          <a:p>
            <a:pPr lvl="0"/>
            <a:r>
              <a:rPr lang="en-US" dirty="0"/>
              <a:t>Historical policies and acquisitions mean information is difficult to obtain</a:t>
            </a:r>
          </a:p>
          <a:p>
            <a:pPr lvl="0"/>
            <a:r>
              <a:rPr lang="en-US" dirty="0"/>
              <a:t>Legacy back end systems require high level of knowledge to use</a:t>
            </a:r>
          </a:p>
          <a:p>
            <a:pPr lvl="0"/>
            <a:r>
              <a:rPr lang="en-US" dirty="0"/>
              <a:t>6-9 months to launch new product</a:t>
            </a:r>
          </a:p>
        </p:txBody>
      </p:sp>
      <p:sp>
        <p:nvSpPr>
          <p:cNvPr id="4" name="Slide Number Placeholder 3"/>
          <p:cNvSpPr>
            <a:spLocks noGrp="1"/>
          </p:cNvSpPr>
          <p:nvPr>
            <p:ph type="sldNum" sz="quarter" idx="12"/>
          </p:nvPr>
        </p:nvSpPr>
        <p:spPr/>
        <p:txBody>
          <a:bodyPr/>
          <a:lstStyle/>
          <a:p>
            <a:fld id="{71D586D2-677B-458F-B417-DB589973A882}" type="slidenum">
              <a:rPr lang="en-US" smtClean="0"/>
              <a:pPr/>
              <a:t>18</a:t>
            </a:fld>
            <a:endParaRPr lang="en-US" dirty="0"/>
          </a:p>
        </p:txBody>
      </p:sp>
    </p:spTree>
    <p:extLst>
      <p:ext uri="{BB962C8B-B14F-4D97-AF65-F5344CB8AC3E}">
        <p14:creationId xmlns:p14="http://schemas.microsoft.com/office/powerpoint/2010/main" val="28833016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Petroleum Industry</a:t>
            </a:r>
            <a:br>
              <a:rPr lang="en-US" dirty="0"/>
            </a:b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Vision</a:t>
            </a:r>
          </a:p>
          <a:p>
            <a:pPr lvl="0" fontAlgn="ctr"/>
            <a:r>
              <a:rPr lang="en-US" dirty="0"/>
              <a:t>Leader in transport fuels</a:t>
            </a:r>
          </a:p>
          <a:p>
            <a:pPr lvl="0" fontAlgn="ctr"/>
            <a:r>
              <a:rPr lang="en-US" dirty="0"/>
              <a:t>Providing reliable, safe quality fuels to diverse market</a:t>
            </a:r>
          </a:p>
          <a:p>
            <a:pPr lvl="0" fontAlgn="ctr"/>
            <a:r>
              <a:rPr lang="en-US" dirty="0"/>
              <a:t>Also providing retails services </a:t>
            </a:r>
          </a:p>
          <a:p>
            <a:pPr marL="0" indent="0">
              <a:buNone/>
            </a:pPr>
            <a:r>
              <a:rPr lang="en-US" dirty="0"/>
              <a:t>Goals</a:t>
            </a:r>
          </a:p>
          <a:p>
            <a:pPr lvl="0" fontAlgn="ctr"/>
            <a:r>
              <a:rPr lang="en-US" dirty="0"/>
              <a:t>operational excellence through safe, secure, reliable, efficient, incident-free and environmentally sound operations</a:t>
            </a:r>
          </a:p>
          <a:p>
            <a:pPr lvl="0" fontAlgn="ctr"/>
            <a:r>
              <a:rPr lang="en-US" dirty="0"/>
              <a:t>capital stewardship by investing in the best project opportunities and executing them better than our strongest competitors</a:t>
            </a:r>
          </a:p>
          <a:p>
            <a:pPr lvl="0" fontAlgn="ctr"/>
            <a:r>
              <a:rPr lang="en-US" dirty="0"/>
              <a:t>cost management by lowering unit-costs through innovation, technology and work-process improvements</a:t>
            </a:r>
          </a:p>
          <a:p>
            <a:pPr marL="0" lvl="0" indent="0" fontAlgn="ctr">
              <a:buNone/>
            </a:pPr>
            <a:r>
              <a:rPr lang="en-US" dirty="0"/>
              <a:t>Needs</a:t>
            </a:r>
          </a:p>
          <a:p>
            <a:pPr lvl="0" fontAlgn="ctr"/>
            <a:r>
              <a:rPr lang="en-US" dirty="0"/>
              <a:t>Undertaking Operating Model Transformation to remain competitive in market place</a:t>
            </a:r>
          </a:p>
          <a:p>
            <a:pPr lvl="0" fontAlgn="ctr"/>
            <a:r>
              <a:rPr lang="en-US" dirty="0"/>
              <a:t>Making changes to Enterprise Architecture to support future operating environment</a:t>
            </a:r>
          </a:p>
          <a:p>
            <a:pPr marL="0" indent="0">
              <a:buNone/>
            </a:pPr>
            <a:r>
              <a:rPr lang="en-US" dirty="0"/>
              <a:t>Pains</a:t>
            </a:r>
          </a:p>
          <a:p>
            <a:pPr lvl="0" fontAlgn="ctr"/>
            <a:r>
              <a:rPr lang="en-US" dirty="0"/>
              <a:t>Many legacy systems, many manual tasks that are time consuming</a:t>
            </a:r>
          </a:p>
          <a:p>
            <a:pPr lvl="0" fontAlgn="ctr"/>
            <a:r>
              <a:rPr lang="en-US" dirty="0"/>
              <a:t>looking for operational efficiencies, to automate and reduce error rates</a:t>
            </a:r>
          </a:p>
        </p:txBody>
      </p:sp>
      <p:sp>
        <p:nvSpPr>
          <p:cNvPr id="4" name="Slide Number Placeholder 3"/>
          <p:cNvSpPr>
            <a:spLocks noGrp="1"/>
          </p:cNvSpPr>
          <p:nvPr>
            <p:ph type="sldNum" sz="quarter" idx="12"/>
          </p:nvPr>
        </p:nvSpPr>
        <p:spPr/>
        <p:txBody>
          <a:bodyPr/>
          <a:lstStyle/>
          <a:p>
            <a:fld id="{71D586D2-677B-458F-B417-DB589973A882}" type="slidenum">
              <a:rPr lang="en-US" smtClean="0"/>
              <a:pPr/>
              <a:t>19</a:t>
            </a:fld>
            <a:endParaRPr lang="en-US" dirty="0"/>
          </a:p>
        </p:txBody>
      </p:sp>
    </p:spTree>
    <p:extLst>
      <p:ext uri="{BB962C8B-B14F-4D97-AF65-F5344CB8AC3E}">
        <p14:creationId xmlns:p14="http://schemas.microsoft.com/office/powerpoint/2010/main" val="34837240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270733-A67F-91CF-3C5B-1CFA114A27BB}"/>
              </a:ext>
            </a:extLst>
          </p:cNvPr>
          <p:cNvSpPr>
            <a:spLocks noGrp="1"/>
          </p:cNvSpPr>
          <p:nvPr>
            <p:ph type="title"/>
          </p:nvPr>
        </p:nvSpPr>
        <p:spPr/>
        <p:txBody>
          <a:bodyPr/>
          <a:lstStyle/>
          <a:p>
            <a:r>
              <a:rPr lang="en-GB" dirty="0"/>
              <a:t>Agenda</a:t>
            </a:r>
          </a:p>
        </p:txBody>
      </p:sp>
      <p:sp>
        <p:nvSpPr>
          <p:cNvPr id="2" name="Slide Number Placeholder 1">
            <a:extLst>
              <a:ext uri="{FF2B5EF4-FFF2-40B4-BE49-F238E27FC236}">
                <a16:creationId xmlns:a16="http://schemas.microsoft.com/office/drawing/2014/main" id="{C336871D-DB5A-6DA8-B739-CDAB23752A5F}"/>
              </a:ext>
            </a:extLst>
          </p:cNvPr>
          <p:cNvSpPr>
            <a:spLocks noGrp="1"/>
          </p:cNvSpPr>
          <p:nvPr>
            <p:ph type="sldNum" sz="quarter" idx="10"/>
          </p:nvPr>
        </p:nvSpPr>
        <p:spPr/>
        <p:txBody>
          <a:bodyPr/>
          <a:lstStyle/>
          <a:p>
            <a:fld id="{71D586D2-677B-458F-B417-DB589973A882}" type="slidenum">
              <a:rPr lang="en-US" smtClean="0"/>
              <a:pPr/>
              <a:t>2</a:t>
            </a:fld>
            <a:endParaRPr lang="en-US" dirty="0"/>
          </a:p>
        </p:txBody>
      </p:sp>
      <p:sp>
        <p:nvSpPr>
          <p:cNvPr id="4" name="Text Placeholder 3">
            <a:extLst>
              <a:ext uri="{FF2B5EF4-FFF2-40B4-BE49-F238E27FC236}">
                <a16:creationId xmlns:a16="http://schemas.microsoft.com/office/drawing/2014/main" id="{A1A9A8E7-21E8-8693-C545-4DAEF57C8C79}"/>
              </a:ext>
            </a:extLst>
          </p:cNvPr>
          <p:cNvSpPr>
            <a:spLocks noGrp="1"/>
          </p:cNvSpPr>
          <p:nvPr>
            <p:ph type="body" sz="quarter" idx="14"/>
          </p:nvPr>
        </p:nvSpPr>
        <p:spPr/>
        <p:txBody>
          <a:bodyPr/>
          <a:lstStyle/>
          <a:p>
            <a:r>
              <a:rPr lang="en-GB" dirty="0"/>
              <a:t>Introduction</a:t>
            </a:r>
          </a:p>
          <a:p>
            <a:r>
              <a:rPr lang="en-GB" dirty="0" err="1"/>
              <a:t>Hyperautomation</a:t>
            </a:r>
            <a:endParaRPr lang="en-GB" dirty="0"/>
          </a:p>
          <a:p>
            <a:r>
              <a:rPr lang="en-GB" dirty="0"/>
              <a:t>Where is Kofax Today?</a:t>
            </a:r>
          </a:p>
          <a:p>
            <a:r>
              <a:rPr lang="en-GB" dirty="0"/>
              <a:t>Roadmap themes</a:t>
            </a:r>
          </a:p>
          <a:p>
            <a:r>
              <a:rPr lang="en-GB" dirty="0"/>
              <a:t>Customer Experience, Continuous Engagement</a:t>
            </a:r>
          </a:p>
          <a:p>
            <a:endParaRPr lang="en-GB" dirty="0"/>
          </a:p>
          <a:p>
            <a:r>
              <a:rPr lang="en-GB" dirty="0"/>
              <a:t>Customer Engagement </a:t>
            </a:r>
          </a:p>
        </p:txBody>
      </p:sp>
      <p:sp>
        <p:nvSpPr>
          <p:cNvPr id="5" name="Text Placeholder 4">
            <a:extLst>
              <a:ext uri="{FF2B5EF4-FFF2-40B4-BE49-F238E27FC236}">
                <a16:creationId xmlns:a16="http://schemas.microsoft.com/office/drawing/2014/main" id="{5EED34A0-05E6-0F89-DB88-C2CB10AF8188}"/>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3971978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DMV – Customer Qualification</a:t>
            </a:r>
            <a:br>
              <a:rPr lang="de-AT" sz="1400" dirty="0"/>
            </a:br>
            <a:endParaRPr lang="de-AT" dirty="0"/>
          </a:p>
        </p:txBody>
      </p:sp>
      <p:sp>
        <p:nvSpPr>
          <p:cNvPr id="3" name="Content Placeholder 2"/>
          <p:cNvSpPr>
            <a:spLocks noGrp="1"/>
          </p:cNvSpPr>
          <p:nvPr>
            <p:ph idx="1"/>
          </p:nvPr>
        </p:nvSpPr>
        <p:spPr/>
        <p:txBody>
          <a:bodyPr>
            <a:normAutofit fontScale="92500"/>
          </a:bodyPr>
          <a:lstStyle/>
          <a:p>
            <a:r>
              <a:rPr lang="en-US" b="1" dirty="0"/>
              <a:t>Vision Statement: </a:t>
            </a:r>
            <a:br>
              <a:rPr lang="en-US" b="1" dirty="0"/>
            </a:br>
            <a:r>
              <a:rPr lang="en-US" dirty="0"/>
              <a:t>DMV is a model state agency delivering exceptional customer service and promoting effective and efficient business processes, professional employees, innovative technology and strategic partnerships.</a:t>
            </a:r>
            <a:endParaRPr lang="de-AT" sz="2800" dirty="0"/>
          </a:p>
          <a:p>
            <a:pPr marL="0" indent="0">
              <a:buNone/>
            </a:pPr>
            <a:r>
              <a:rPr lang="en-US" b="1" dirty="0"/>
              <a:t>Goals:</a:t>
            </a:r>
          </a:p>
          <a:p>
            <a:r>
              <a:rPr lang="en-US" dirty="0"/>
              <a:t>Administer the State's motor vehicle licensing and titling laws by:</a:t>
            </a:r>
            <a:endParaRPr lang="de-AT" sz="2800" dirty="0"/>
          </a:p>
          <a:p>
            <a:pPr lvl="0"/>
            <a:r>
              <a:rPr lang="en-US" dirty="0"/>
              <a:t>maintaining strict controls to deliver secure and valid identification, licenses, property records;</a:t>
            </a:r>
            <a:endParaRPr lang="de-AT" sz="2800" dirty="0"/>
          </a:p>
          <a:p>
            <a:pPr lvl="0"/>
            <a:r>
              <a:rPr lang="en-US" dirty="0"/>
              <a:t>accurately account for the receipt and timely distribution of all revenue collected;</a:t>
            </a:r>
            <a:endParaRPr lang="de-AT" sz="2800" dirty="0"/>
          </a:p>
          <a:p>
            <a:pPr lvl="0"/>
            <a:r>
              <a:rPr lang="en-US" dirty="0"/>
              <a:t>provide the best customer service for serve our citizens.</a:t>
            </a:r>
            <a:endParaRPr lang="de-AT" sz="2800" dirty="0"/>
          </a:p>
          <a:p>
            <a:pPr lvl="1"/>
            <a:r>
              <a:rPr lang="en-US" b="1" dirty="0"/>
              <a:t>Values:</a:t>
            </a:r>
            <a:endParaRPr lang="de-AT" sz="2800" dirty="0"/>
          </a:p>
          <a:p>
            <a:pPr lvl="2"/>
            <a:r>
              <a:rPr lang="en-US" dirty="0"/>
              <a:t>Competent, Committed, Courteous</a:t>
            </a:r>
            <a:endParaRPr lang="de-AT" sz="2800" dirty="0"/>
          </a:p>
        </p:txBody>
      </p:sp>
      <p:sp>
        <p:nvSpPr>
          <p:cNvPr id="4" name="Slide Number Placeholder 3"/>
          <p:cNvSpPr>
            <a:spLocks noGrp="1"/>
          </p:cNvSpPr>
          <p:nvPr>
            <p:ph type="sldNum" sz="quarter" idx="4294967295"/>
          </p:nvPr>
        </p:nvSpPr>
        <p:spPr>
          <a:xfrm>
            <a:off x="5715001" y="6616700"/>
            <a:ext cx="760413" cy="228600"/>
          </a:xfrm>
          <a:prstGeom prst="rect">
            <a:avLst/>
          </a:prstGeom>
        </p:spPr>
        <p:txBody>
          <a:bodyPr/>
          <a:lstStyle/>
          <a:p>
            <a:pPr>
              <a:defRPr/>
            </a:pPr>
            <a:fld id="{FADC2CEA-6CF5-4B1B-A35F-FC5A404FFC46}" type="slidenum">
              <a:rPr lang="de-AT" smtClean="0"/>
              <a:pPr>
                <a:defRPr/>
              </a:pPr>
              <a:t>20</a:t>
            </a:fld>
            <a:endParaRPr lang="de-AT" dirty="0"/>
          </a:p>
        </p:txBody>
      </p:sp>
    </p:spTree>
    <p:extLst>
      <p:ext uri="{BB962C8B-B14F-4D97-AF65-F5344CB8AC3E}">
        <p14:creationId xmlns:p14="http://schemas.microsoft.com/office/powerpoint/2010/main" val="1251327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Meet the buyers</a:t>
            </a:r>
          </a:p>
        </p:txBody>
      </p:sp>
      <p:sp>
        <p:nvSpPr>
          <p:cNvPr id="4" name="Slide Number Placeholder 3">
            <a:extLst>
              <a:ext uri="{FF2B5EF4-FFF2-40B4-BE49-F238E27FC236}">
                <a16:creationId xmlns:a16="http://schemas.microsoft.com/office/drawing/2014/main" id="{CBF3F7B5-9820-474A-9734-B19D4FE74405}"/>
              </a:ext>
            </a:extLst>
          </p:cNvPr>
          <p:cNvSpPr>
            <a:spLocks noGrp="1"/>
          </p:cNvSpPr>
          <p:nvPr>
            <p:ph type="sldNum" sz="quarter" idx="10"/>
          </p:nvPr>
        </p:nvSpPr>
        <p:spPr/>
        <p:txBody>
          <a:bodyPr/>
          <a:lstStyle/>
          <a:p>
            <a:fld id="{71D586D2-677B-458F-B417-DB589973A882}" type="slidenum">
              <a:rPr lang="en-US" smtClean="0"/>
              <a:pPr/>
              <a:t>21</a:t>
            </a:fld>
            <a:endParaRPr lang="en-US" dirty="0"/>
          </a:p>
        </p:txBody>
      </p:sp>
      <p:sp>
        <p:nvSpPr>
          <p:cNvPr id="2" name="Content Placeholder 1"/>
          <p:cNvSpPr>
            <a:spLocks noGrp="1"/>
          </p:cNvSpPr>
          <p:nvPr>
            <p:ph type="body" sz="quarter" idx="15"/>
          </p:nvPr>
        </p:nvSpPr>
        <p:spPr>
          <a:prstGeom prst="rect">
            <a:avLst/>
          </a:prstGeom>
        </p:spPr>
        <p:txBody>
          <a:bodyPr/>
          <a:lstStyle/>
          <a:p>
            <a:endParaRPr lang="en-US" dirty="0"/>
          </a:p>
        </p:txBody>
      </p:sp>
      <p:pic>
        <p:nvPicPr>
          <p:cNvPr id="15" name="Picture 14">
            <a:extLst>
              <a:ext uri="{FF2B5EF4-FFF2-40B4-BE49-F238E27FC236}">
                <a16:creationId xmlns:a16="http://schemas.microsoft.com/office/drawing/2014/main" id="{01E62B4B-11F7-4B97-9E98-93D326FA5794}"/>
              </a:ext>
            </a:extLst>
          </p:cNvPr>
          <p:cNvPicPr preferRelativeResize="0"/>
          <p:nvPr/>
        </p:nvPicPr>
        <p:blipFill rotWithShape="1">
          <a:blip r:embed="rId2">
            <a:alphaModFix/>
          </a:blip>
          <a:srcRect l="26012" t="1765" r="30055" b="38977"/>
          <a:stretch/>
        </p:blipFill>
        <p:spPr>
          <a:xfrm>
            <a:off x="1802561" y="3163659"/>
            <a:ext cx="1275006" cy="1275006"/>
          </a:xfrm>
          <a:custGeom>
            <a:avLst/>
            <a:gdLst>
              <a:gd name="connsiteX0" fmla="*/ 637503 w 1275006"/>
              <a:gd name="connsiteY0" fmla="*/ 0 h 1275006"/>
              <a:gd name="connsiteX1" fmla="*/ 1275006 w 1275006"/>
              <a:gd name="connsiteY1" fmla="*/ 637503 h 1275006"/>
              <a:gd name="connsiteX2" fmla="*/ 637503 w 1275006"/>
              <a:gd name="connsiteY2" fmla="*/ 1275006 h 1275006"/>
              <a:gd name="connsiteX3" fmla="*/ 0 w 1275006"/>
              <a:gd name="connsiteY3" fmla="*/ 637503 h 1275006"/>
              <a:gd name="connsiteX4" fmla="*/ 637503 w 1275006"/>
              <a:gd name="connsiteY4" fmla="*/ 0 h 12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006" h="1275006">
                <a:moveTo>
                  <a:pt x="637503" y="0"/>
                </a:moveTo>
                <a:cubicBezTo>
                  <a:pt x="989586" y="0"/>
                  <a:pt x="1275006" y="285420"/>
                  <a:pt x="1275006" y="637503"/>
                </a:cubicBezTo>
                <a:cubicBezTo>
                  <a:pt x="1275006" y="989586"/>
                  <a:pt x="989586" y="1275006"/>
                  <a:pt x="637503" y="1275006"/>
                </a:cubicBezTo>
                <a:cubicBezTo>
                  <a:pt x="285420" y="1275006"/>
                  <a:pt x="0" y="989586"/>
                  <a:pt x="0" y="637503"/>
                </a:cubicBezTo>
                <a:cubicBezTo>
                  <a:pt x="0" y="285420"/>
                  <a:pt x="285420" y="0"/>
                  <a:pt x="637503" y="0"/>
                </a:cubicBezTo>
                <a:close/>
              </a:path>
            </a:pathLst>
          </a:custGeom>
          <a:noFill/>
          <a:ln>
            <a:noFill/>
          </a:ln>
        </p:spPr>
      </p:pic>
      <p:pic>
        <p:nvPicPr>
          <p:cNvPr id="16" name="Picture 15">
            <a:extLst>
              <a:ext uri="{FF2B5EF4-FFF2-40B4-BE49-F238E27FC236}">
                <a16:creationId xmlns:a16="http://schemas.microsoft.com/office/drawing/2014/main" id="{E520CA57-8F45-4C76-A3B7-A2179309D43A}"/>
              </a:ext>
            </a:extLst>
          </p:cNvPr>
          <p:cNvPicPr preferRelativeResize="0"/>
          <p:nvPr/>
        </p:nvPicPr>
        <p:blipFill rotWithShape="1">
          <a:blip r:embed="rId3">
            <a:alphaModFix/>
          </a:blip>
          <a:srcRect l="17682" t="1167" r="18848" b="39575"/>
          <a:stretch/>
        </p:blipFill>
        <p:spPr>
          <a:xfrm>
            <a:off x="1802561" y="1575558"/>
            <a:ext cx="1275006" cy="1275006"/>
          </a:xfrm>
          <a:custGeom>
            <a:avLst/>
            <a:gdLst>
              <a:gd name="connsiteX0" fmla="*/ 637503 w 1275006"/>
              <a:gd name="connsiteY0" fmla="*/ 0 h 1275006"/>
              <a:gd name="connsiteX1" fmla="*/ 1275006 w 1275006"/>
              <a:gd name="connsiteY1" fmla="*/ 637503 h 1275006"/>
              <a:gd name="connsiteX2" fmla="*/ 637503 w 1275006"/>
              <a:gd name="connsiteY2" fmla="*/ 1275006 h 1275006"/>
              <a:gd name="connsiteX3" fmla="*/ 0 w 1275006"/>
              <a:gd name="connsiteY3" fmla="*/ 637503 h 1275006"/>
              <a:gd name="connsiteX4" fmla="*/ 637503 w 1275006"/>
              <a:gd name="connsiteY4" fmla="*/ 0 h 12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006" h="1275006">
                <a:moveTo>
                  <a:pt x="637503" y="0"/>
                </a:moveTo>
                <a:cubicBezTo>
                  <a:pt x="989586" y="0"/>
                  <a:pt x="1275006" y="285420"/>
                  <a:pt x="1275006" y="637503"/>
                </a:cubicBezTo>
                <a:cubicBezTo>
                  <a:pt x="1275006" y="989586"/>
                  <a:pt x="989586" y="1275006"/>
                  <a:pt x="637503" y="1275006"/>
                </a:cubicBezTo>
                <a:cubicBezTo>
                  <a:pt x="285420" y="1275006"/>
                  <a:pt x="0" y="989586"/>
                  <a:pt x="0" y="637503"/>
                </a:cubicBezTo>
                <a:cubicBezTo>
                  <a:pt x="0" y="285420"/>
                  <a:pt x="285420" y="0"/>
                  <a:pt x="637503" y="0"/>
                </a:cubicBezTo>
                <a:close/>
              </a:path>
            </a:pathLst>
          </a:custGeom>
          <a:noFill/>
          <a:ln>
            <a:noFill/>
          </a:ln>
        </p:spPr>
      </p:pic>
      <p:pic>
        <p:nvPicPr>
          <p:cNvPr id="14" name="Picture 13">
            <a:extLst>
              <a:ext uri="{FF2B5EF4-FFF2-40B4-BE49-F238E27FC236}">
                <a16:creationId xmlns:a16="http://schemas.microsoft.com/office/drawing/2014/main" id="{7ED4B72E-8517-4D90-8711-740B9305C2F9}"/>
              </a:ext>
            </a:extLst>
          </p:cNvPr>
          <p:cNvPicPr preferRelativeResize="0"/>
          <p:nvPr/>
        </p:nvPicPr>
        <p:blipFill rotWithShape="1">
          <a:blip r:embed="rId4">
            <a:alphaModFix/>
          </a:blip>
          <a:srcRect l="12018" t="551" r="14588" b="41109"/>
          <a:stretch/>
        </p:blipFill>
        <p:spPr>
          <a:xfrm>
            <a:off x="1799330" y="4703631"/>
            <a:ext cx="1275006" cy="1275006"/>
          </a:xfrm>
          <a:custGeom>
            <a:avLst/>
            <a:gdLst>
              <a:gd name="connsiteX0" fmla="*/ 637503 w 1275006"/>
              <a:gd name="connsiteY0" fmla="*/ 0 h 1275006"/>
              <a:gd name="connsiteX1" fmla="*/ 1275006 w 1275006"/>
              <a:gd name="connsiteY1" fmla="*/ 637503 h 1275006"/>
              <a:gd name="connsiteX2" fmla="*/ 637503 w 1275006"/>
              <a:gd name="connsiteY2" fmla="*/ 1275006 h 1275006"/>
              <a:gd name="connsiteX3" fmla="*/ 0 w 1275006"/>
              <a:gd name="connsiteY3" fmla="*/ 637503 h 1275006"/>
              <a:gd name="connsiteX4" fmla="*/ 637503 w 1275006"/>
              <a:gd name="connsiteY4" fmla="*/ 0 h 12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006" h="1275006">
                <a:moveTo>
                  <a:pt x="637503" y="0"/>
                </a:moveTo>
                <a:cubicBezTo>
                  <a:pt x="989586" y="0"/>
                  <a:pt x="1275006" y="285420"/>
                  <a:pt x="1275006" y="637503"/>
                </a:cubicBezTo>
                <a:cubicBezTo>
                  <a:pt x="1275006" y="989586"/>
                  <a:pt x="989586" y="1275006"/>
                  <a:pt x="637503" y="1275006"/>
                </a:cubicBezTo>
                <a:cubicBezTo>
                  <a:pt x="285420" y="1275006"/>
                  <a:pt x="0" y="989586"/>
                  <a:pt x="0" y="637503"/>
                </a:cubicBezTo>
                <a:cubicBezTo>
                  <a:pt x="0" y="285420"/>
                  <a:pt x="285420" y="0"/>
                  <a:pt x="637503" y="0"/>
                </a:cubicBezTo>
                <a:close/>
              </a:path>
            </a:pathLst>
          </a:custGeom>
          <a:noFill/>
          <a:ln>
            <a:noFill/>
          </a:ln>
        </p:spPr>
      </p:pic>
      <p:sp>
        <p:nvSpPr>
          <p:cNvPr id="6" name="Rectangle 5">
            <a:extLst>
              <a:ext uri="{FF2B5EF4-FFF2-40B4-BE49-F238E27FC236}">
                <a16:creationId xmlns:a16="http://schemas.microsoft.com/office/drawing/2014/main" id="{04D9948C-6BF3-4424-98F5-B500F2BB2506}"/>
              </a:ext>
            </a:extLst>
          </p:cNvPr>
          <p:cNvSpPr/>
          <p:nvPr/>
        </p:nvSpPr>
        <p:spPr>
          <a:xfrm>
            <a:off x="3217154" y="1593957"/>
            <a:ext cx="8109285" cy="4334520"/>
          </a:xfrm>
          <a:prstGeom prst="rect">
            <a:avLst/>
          </a:prstGeom>
        </p:spPr>
        <p:txBody>
          <a:bodyPr wrap="square">
            <a:spAutoFit/>
          </a:bodyPr>
          <a:lstStyle/>
          <a:p>
            <a:pPr>
              <a:lnSpc>
                <a:spcPct val="110000"/>
              </a:lnSpc>
            </a:pPr>
            <a:r>
              <a:rPr lang="en-US" sz="2400" b="1" dirty="0">
                <a:solidFill>
                  <a:schemeClr val="bg2"/>
                </a:solidFill>
              </a:rPr>
              <a:t>Business</a:t>
            </a:r>
          </a:p>
          <a:p>
            <a:pPr>
              <a:lnSpc>
                <a:spcPct val="110000"/>
              </a:lnSpc>
            </a:pPr>
            <a:r>
              <a:rPr lang="en-US" dirty="0">
                <a:solidFill>
                  <a:schemeClr val="bg2"/>
                </a:solidFill>
              </a:rPr>
              <a:t>VP Operations (line of business), Chief Operating Officer, Chief Data Officer, VP Data Research, Global Process Owner, Director of Process Management, Director/VP of Shared Services, Director of Operational Excellence</a:t>
            </a:r>
          </a:p>
          <a:p>
            <a:pPr>
              <a:lnSpc>
                <a:spcPct val="110000"/>
              </a:lnSpc>
            </a:pPr>
            <a:br>
              <a:rPr lang="en-US" dirty="0">
                <a:solidFill>
                  <a:schemeClr val="bg2"/>
                </a:solidFill>
              </a:rPr>
            </a:br>
            <a:endParaRPr lang="en-US" dirty="0">
              <a:solidFill>
                <a:schemeClr val="bg2"/>
              </a:solidFill>
            </a:endParaRPr>
          </a:p>
          <a:p>
            <a:pPr>
              <a:lnSpc>
                <a:spcPct val="110000"/>
              </a:lnSpc>
            </a:pPr>
            <a:r>
              <a:rPr lang="en-US" sz="2400" b="1" dirty="0">
                <a:solidFill>
                  <a:schemeClr val="bg2"/>
                </a:solidFill>
              </a:rPr>
              <a:t>Technical</a:t>
            </a:r>
            <a:r>
              <a:rPr lang="en-US" dirty="0">
                <a:solidFill>
                  <a:schemeClr val="bg2"/>
                </a:solidFill>
              </a:rPr>
              <a:t> </a:t>
            </a:r>
          </a:p>
          <a:p>
            <a:pPr>
              <a:lnSpc>
                <a:spcPct val="110000"/>
              </a:lnSpc>
            </a:pPr>
            <a:r>
              <a:rPr lang="en-US" dirty="0">
                <a:solidFill>
                  <a:schemeClr val="bg2"/>
                </a:solidFill>
              </a:rPr>
              <a:t>VP/Director of IT, VP/Director of RPA Services</a:t>
            </a:r>
          </a:p>
          <a:p>
            <a:pPr>
              <a:lnSpc>
                <a:spcPct val="110000"/>
              </a:lnSpc>
            </a:pPr>
            <a:endParaRPr lang="en-US" dirty="0">
              <a:solidFill>
                <a:schemeClr val="bg2"/>
              </a:solidFill>
            </a:endParaRPr>
          </a:p>
          <a:p>
            <a:pPr>
              <a:lnSpc>
                <a:spcPct val="110000"/>
              </a:lnSpc>
            </a:pPr>
            <a:endParaRPr lang="en-US" dirty="0">
              <a:solidFill>
                <a:schemeClr val="bg2"/>
              </a:solidFill>
            </a:endParaRPr>
          </a:p>
          <a:p>
            <a:pPr>
              <a:lnSpc>
                <a:spcPct val="110000"/>
              </a:lnSpc>
            </a:pPr>
            <a:r>
              <a:rPr lang="en-US" sz="2400" b="1" dirty="0">
                <a:solidFill>
                  <a:schemeClr val="bg2"/>
                </a:solidFill>
              </a:rPr>
              <a:t>Influencer</a:t>
            </a:r>
            <a:r>
              <a:rPr lang="en-US" dirty="0">
                <a:solidFill>
                  <a:schemeClr val="bg2"/>
                </a:solidFill>
              </a:rPr>
              <a:t> </a:t>
            </a:r>
          </a:p>
          <a:p>
            <a:pPr>
              <a:lnSpc>
                <a:spcPct val="110000"/>
              </a:lnSpc>
            </a:pPr>
            <a:r>
              <a:rPr lang="en-US" dirty="0">
                <a:solidFill>
                  <a:schemeClr val="bg2"/>
                </a:solidFill>
              </a:rPr>
              <a:t>CIO, Compliance Officer, Data Research Analyst, Operations Manager</a:t>
            </a:r>
          </a:p>
          <a:p>
            <a:pPr>
              <a:lnSpc>
                <a:spcPct val="110000"/>
              </a:lnSpc>
            </a:pPr>
            <a:endParaRPr lang="en-US" dirty="0">
              <a:solidFill>
                <a:schemeClr val="bg2"/>
              </a:solidFill>
            </a:endParaRPr>
          </a:p>
        </p:txBody>
      </p:sp>
    </p:spTree>
    <p:extLst>
      <p:ext uri="{BB962C8B-B14F-4D97-AF65-F5344CB8AC3E}">
        <p14:creationId xmlns:p14="http://schemas.microsoft.com/office/powerpoint/2010/main" val="261259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C16016-9832-4140-A38C-C787DE34DFAD}"/>
              </a:ext>
            </a:extLst>
          </p:cNvPr>
          <p:cNvSpPr>
            <a:spLocks noGrp="1"/>
          </p:cNvSpPr>
          <p:nvPr>
            <p:ph type="sldNum" sz="quarter" idx="11"/>
          </p:nvPr>
        </p:nvSpPr>
        <p:spPr/>
        <p:txBody>
          <a:bodyPr/>
          <a:lstStyle/>
          <a:p>
            <a:fld id="{71D586D2-677B-458F-B417-DB589973A882}" type="slidenum">
              <a:rPr lang="en-US" smtClean="0"/>
              <a:pPr/>
              <a:t>3</a:t>
            </a:fld>
            <a:endParaRPr lang="en-US" dirty="0"/>
          </a:p>
        </p:txBody>
      </p:sp>
      <p:sp>
        <p:nvSpPr>
          <p:cNvPr id="6" name="Title 5">
            <a:extLst>
              <a:ext uri="{FF2B5EF4-FFF2-40B4-BE49-F238E27FC236}">
                <a16:creationId xmlns:a16="http://schemas.microsoft.com/office/drawing/2014/main" id="{73A5B8F0-4F21-4613-847E-0BBC447521F3}"/>
              </a:ext>
            </a:extLst>
          </p:cNvPr>
          <p:cNvSpPr>
            <a:spLocks noGrp="1"/>
          </p:cNvSpPr>
          <p:nvPr>
            <p:ph type="title"/>
          </p:nvPr>
        </p:nvSpPr>
        <p:spPr/>
        <p:txBody>
          <a:bodyPr/>
          <a:lstStyle/>
          <a:p>
            <a:endParaRPr lang="en-AU"/>
          </a:p>
        </p:txBody>
      </p:sp>
      <p:pic>
        <p:nvPicPr>
          <p:cNvPr id="7" name="Picture 6">
            <a:extLst>
              <a:ext uri="{FF2B5EF4-FFF2-40B4-BE49-F238E27FC236}">
                <a16:creationId xmlns:a16="http://schemas.microsoft.com/office/drawing/2014/main" id="{625D7FEF-D06D-44FE-A20E-34DE2AAEADD2}"/>
              </a:ext>
            </a:extLst>
          </p:cNvPr>
          <p:cNvPicPr>
            <a:picLocks noChangeAspect="1"/>
          </p:cNvPicPr>
          <p:nvPr/>
        </p:nvPicPr>
        <p:blipFill>
          <a:blip r:embed="rId3"/>
          <a:stretch>
            <a:fillRect/>
          </a:stretch>
        </p:blipFill>
        <p:spPr>
          <a:xfrm>
            <a:off x="0" y="203765"/>
            <a:ext cx="12192000" cy="6450470"/>
          </a:xfrm>
          <a:prstGeom prst="rect">
            <a:avLst/>
          </a:prstGeom>
        </p:spPr>
      </p:pic>
      <p:grpSp>
        <p:nvGrpSpPr>
          <p:cNvPr id="12" name="Group 11">
            <a:extLst>
              <a:ext uri="{FF2B5EF4-FFF2-40B4-BE49-F238E27FC236}">
                <a16:creationId xmlns:a16="http://schemas.microsoft.com/office/drawing/2014/main" id="{E2A3E9D9-9DE7-6B67-A9B0-B19398858B6A}"/>
              </a:ext>
            </a:extLst>
          </p:cNvPr>
          <p:cNvGrpSpPr/>
          <p:nvPr/>
        </p:nvGrpSpPr>
        <p:grpSpPr>
          <a:xfrm>
            <a:off x="10528357" y="4605163"/>
            <a:ext cx="1565453" cy="1978650"/>
            <a:chOff x="10528357" y="4605163"/>
            <a:chExt cx="1565453" cy="1978650"/>
          </a:xfrm>
        </p:grpSpPr>
        <p:pic>
          <p:nvPicPr>
            <p:cNvPr id="5" name="Picture 4">
              <a:extLst>
                <a:ext uri="{FF2B5EF4-FFF2-40B4-BE49-F238E27FC236}">
                  <a16:creationId xmlns:a16="http://schemas.microsoft.com/office/drawing/2014/main" id="{B889E7B7-71B6-60C4-DD7D-6702B82C8AB5}"/>
                </a:ext>
              </a:extLst>
            </p:cNvPr>
            <p:cNvPicPr>
              <a:picLocks noChangeAspect="1"/>
            </p:cNvPicPr>
            <p:nvPr/>
          </p:nvPicPr>
          <p:blipFill>
            <a:blip r:embed="rId4"/>
            <a:stretch>
              <a:fillRect/>
            </a:stretch>
          </p:blipFill>
          <p:spPr>
            <a:xfrm>
              <a:off x="10778491" y="4605163"/>
              <a:ext cx="1315319" cy="131531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F4FF7F4-A5A3-2268-12DC-7029167E84D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127159" y="5262822"/>
              <a:ext cx="910482" cy="91424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8AD8EF6-BBAC-8F29-E5A5-71B53E4D302D}"/>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10528357" y="5673331"/>
              <a:ext cx="910482" cy="91048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843410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943819-70DE-407E-ADE2-59B637DEB388}"/>
              </a:ext>
            </a:extLst>
          </p:cNvPr>
          <p:cNvSpPr>
            <a:spLocks noGrp="1"/>
          </p:cNvSpPr>
          <p:nvPr>
            <p:ph type="sldNum" sz="quarter" idx="11"/>
          </p:nvPr>
        </p:nvSpPr>
        <p:spPr/>
        <p:txBody>
          <a:bodyPr/>
          <a:lstStyle/>
          <a:p>
            <a:fld id="{71D586D2-677B-458F-B417-DB589973A882}" type="slidenum">
              <a:rPr lang="en-US" smtClean="0"/>
              <a:pPr/>
              <a:t>4</a:t>
            </a:fld>
            <a:endParaRPr lang="en-US" dirty="0"/>
          </a:p>
        </p:txBody>
      </p:sp>
      <p:sp>
        <p:nvSpPr>
          <p:cNvPr id="3" name="Title 2">
            <a:extLst>
              <a:ext uri="{FF2B5EF4-FFF2-40B4-BE49-F238E27FC236}">
                <a16:creationId xmlns:a16="http://schemas.microsoft.com/office/drawing/2014/main" id="{9C4FDCE9-FE18-4570-9398-5C5F3A82CFEA}"/>
              </a:ext>
            </a:extLst>
          </p:cNvPr>
          <p:cNvSpPr>
            <a:spLocks noGrp="1"/>
          </p:cNvSpPr>
          <p:nvPr>
            <p:ph type="title"/>
          </p:nvPr>
        </p:nvSpPr>
        <p:spPr/>
        <p:txBody>
          <a:bodyPr/>
          <a:lstStyle/>
          <a:p>
            <a:endParaRPr lang="en-AU"/>
          </a:p>
        </p:txBody>
      </p:sp>
      <p:pic>
        <p:nvPicPr>
          <p:cNvPr id="4" name="Picture 3">
            <a:extLst>
              <a:ext uri="{FF2B5EF4-FFF2-40B4-BE49-F238E27FC236}">
                <a16:creationId xmlns:a16="http://schemas.microsoft.com/office/drawing/2014/main" id="{FF511B5B-C536-4A03-BB55-A1F58D85AA81}"/>
              </a:ext>
            </a:extLst>
          </p:cNvPr>
          <p:cNvPicPr>
            <a:picLocks noChangeAspect="1"/>
          </p:cNvPicPr>
          <p:nvPr/>
        </p:nvPicPr>
        <p:blipFill>
          <a:blip r:embed="rId3"/>
          <a:stretch>
            <a:fillRect/>
          </a:stretch>
        </p:blipFill>
        <p:spPr>
          <a:xfrm>
            <a:off x="0" y="105499"/>
            <a:ext cx="12192000" cy="6647001"/>
          </a:xfrm>
          <a:prstGeom prst="rect">
            <a:avLst/>
          </a:prstGeom>
        </p:spPr>
      </p:pic>
    </p:spTree>
    <p:extLst>
      <p:ext uri="{BB962C8B-B14F-4D97-AF65-F5344CB8AC3E}">
        <p14:creationId xmlns:p14="http://schemas.microsoft.com/office/powerpoint/2010/main" val="7461927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B42CED-6A47-477A-9618-00939D3254D2}"/>
              </a:ext>
            </a:extLst>
          </p:cNvPr>
          <p:cNvSpPr>
            <a:spLocks noGrp="1"/>
          </p:cNvSpPr>
          <p:nvPr>
            <p:ph type="sldNum" sz="quarter" idx="11"/>
          </p:nvPr>
        </p:nvSpPr>
        <p:spPr/>
        <p:txBody>
          <a:bodyPr/>
          <a:lstStyle/>
          <a:p>
            <a:fld id="{71D586D2-677B-458F-B417-DB589973A882}" type="slidenum">
              <a:rPr lang="en-US" smtClean="0"/>
              <a:pPr/>
              <a:t>5</a:t>
            </a:fld>
            <a:endParaRPr lang="en-US" dirty="0"/>
          </a:p>
        </p:txBody>
      </p:sp>
      <p:sp>
        <p:nvSpPr>
          <p:cNvPr id="3" name="Title 2">
            <a:extLst>
              <a:ext uri="{FF2B5EF4-FFF2-40B4-BE49-F238E27FC236}">
                <a16:creationId xmlns:a16="http://schemas.microsoft.com/office/drawing/2014/main" id="{E8166BF9-50BB-4B6F-B2BF-247AD963CA85}"/>
              </a:ext>
            </a:extLst>
          </p:cNvPr>
          <p:cNvSpPr>
            <a:spLocks noGrp="1"/>
          </p:cNvSpPr>
          <p:nvPr>
            <p:ph type="title"/>
          </p:nvPr>
        </p:nvSpPr>
        <p:spPr/>
        <p:txBody>
          <a:bodyPr/>
          <a:lstStyle/>
          <a:p>
            <a:endParaRPr lang="en-AU"/>
          </a:p>
        </p:txBody>
      </p:sp>
      <p:pic>
        <p:nvPicPr>
          <p:cNvPr id="4" name="Picture 3">
            <a:extLst>
              <a:ext uri="{FF2B5EF4-FFF2-40B4-BE49-F238E27FC236}">
                <a16:creationId xmlns:a16="http://schemas.microsoft.com/office/drawing/2014/main" id="{CF528ECB-B5E1-4723-AF87-3A6ECAC68619}"/>
              </a:ext>
            </a:extLst>
          </p:cNvPr>
          <p:cNvPicPr>
            <a:picLocks noChangeAspect="1"/>
          </p:cNvPicPr>
          <p:nvPr/>
        </p:nvPicPr>
        <p:blipFill>
          <a:blip r:embed="rId3"/>
          <a:stretch>
            <a:fillRect/>
          </a:stretch>
        </p:blipFill>
        <p:spPr>
          <a:xfrm>
            <a:off x="0" y="36106"/>
            <a:ext cx="12192000" cy="6785788"/>
          </a:xfrm>
          <a:prstGeom prst="rect">
            <a:avLst/>
          </a:prstGeom>
        </p:spPr>
      </p:pic>
    </p:spTree>
    <p:extLst>
      <p:ext uri="{BB962C8B-B14F-4D97-AF65-F5344CB8AC3E}">
        <p14:creationId xmlns:p14="http://schemas.microsoft.com/office/powerpoint/2010/main" val="4169315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D4120C5-D3A3-456B-A971-44065A6DCD21}"/>
              </a:ext>
            </a:extLst>
          </p:cNvPr>
          <p:cNvSpPr>
            <a:spLocks noGrp="1"/>
          </p:cNvSpPr>
          <p:nvPr>
            <p:ph type="title"/>
          </p:nvPr>
        </p:nvSpPr>
        <p:spPr/>
        <p:txBody>
          <a:bodyPr/>
          <a:lstStyle/>
          <a:p>
            <a:pPr algn="ctr"/>
            <a:r>
              <a:rPr lang="en-US"/>
              <a:t>Companies’ automation priorities extend beyond cost savings and revenue growth</a:t>
            </a:r>
            <a:br>
              <a:rPr lang="en-US"/>
            </a:br>
            <a:endParaRPr lang="en-US"/>
          </a:p>
        </p:txBody>
      </p:sp>
      <p:pic>
        <p:nvPicPr>
          <p:cNvPr id="21" name="Picture 20">
            <a:extLst>
              <a:ext uri="{FF2B5EF4-FFF2-40B4-BE49-F238E27FC236}">
                <a16:creationId xmlns:a16="http://schemas.microsoft.com/office/drawing/2014/main" id="{04B05B32-8493-D840-ADBC-9C9E975F0FD4}"/>
              </a:ext>
            </a:extLst>
          </p:cNvPr>
          <p:cNvPicPr>
            <a:picLocks noChangeAspect="1"/>
          </p:cNvPicPr>
          <p:nvPr/>
        </p:nvPicPr>
        <p:blipFill>
          <a:blip r:embed="rId2"/>
          <a:stretch>
            <a:fillRect/>
          </a:stretch>
        </p:blipFill>
        <p:spPr>
          <a:xfrm>
            <a:off x="1168702" y="1955466"/>
            <a:ext cx="10156080" cy="4145048"/>
          </a:xfrm>
          <a:prstGeom prst="rect">
            <a:avLst/>
          </a:prstGeom>
        </p:spPr>
      </p:pic>
      <p:sp>
        <p:nvSpPr>
          <p:cNvPr id="22" name="Rectangle 21">
            <a:extLst>
              <a:ext uri="{FF2B5EF4-FFF2-40B4-BE49-F238E27FC236}">
                <a16:creationId xmlns:a16="http://schemas.microsoft.com/office/drawing/2014/main" id="{8F69DD3E-1294-FD47-9EE6-9DBE11F9EDB9}"/>
              </a:ext>
            </a:extLst>
          </p:cNvPr>
          <p:cNvSpPr/>
          <p:nvPr/>
        </p:nvSpPr>
        <p:spPr>
          <a:xfrm>
            <a:off x="1128945" y="6144056"/>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85000"/>
                  </a:srgbClr>
                </a:solidFill>
                <a:effectLst/>
                <a:uLnTx/>
                <a:uFillTx/>
                <a:latin typeface="Arial" panose="020B0604020202020204"/>
                <a:ea typeface="+mn-ea"/>
                <a:cs typeface="+mn-cs"/>
              </a:rPr>
              <a:t>Source: Bain &amp; Company: Reinventing Business through Automation; March 2021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85000"/>
                  </a:srgbClr>
                </a:solidFill>
                <a:effectLst/>
                <a:uLnTx/>
                <a:uFillTx/>
                <a:latin typeface="Arial" panose="020B0604020202020204"/>
                <a:ea typeface="+mn-ea"/>
                <a:cs typeface="+mn-cs"/>
              </a:rPr>
              <a:t>https://</a:t>
            </a:r>
            <a:r>
              <a:rPr kumimoji="0" lang="en-US" sz="700" b="0" i="0" u="none" strike="noStrike" kern="1200" cap="none" spc="0" normalizeH="0" baseline="0" noProof="0" err="1">
                <a:ln>
                  <a:noFill/>
                </a:ln>
                <a:solidFill>
                  <a:srgbClr val="FFFFFF">
                    <a:lumMod val="85000"/>
                  </a:srgbClr>
                </a:solidFill>
                <a:effectLst/>
                <a:uLnTx/>
                <a:uFillTx/>
                <a:latin typeface="Arial" panose="020B0604020202020204"/>
                <a:ea typeface="+mn-ea"/>
                <a:cs typeface="+mn-cs"/>
              </a:rPr>
              <a:t>www.bain.com</a:t>
            </a:r>
            <a:r>
              <a:rPr kumimoji="0" lang="en-US" sz="700" b="0" i="0" u="none" strike="noStrike" kern="1200" cap="none" spc="0" normalizeH="0" baseline="0" noProof="0">
                <a:ln>
                  <a:noFill/>
                </a:ln>
                <a:solidFill>
                  <a:srgbClr val="FFFFFF">
                    <a:lumMod val="85000"/>
                  </a:srgbClr>
                </a:solidFill>
                <a:effectLst/>
                <a:uLnTx/>
                <a:uFillTx/>
                <a:latin typeface="Arial" panose="020B0604020202020204"/>
                <a:ea typeface="+mn-ea"/>
                <a:cs typeface="+mn-cs"/>
              </a:rPr>
              <a:t>/insights/beyond-cost-savings-reinventing-business-through-automation/</a:t>
            </a:r>
          </a:p>
        </p:txBody>
      </p:sp>
      <p:sp>
        <p:nvSpPr>
          <p:cNvPr id="23" name="Rectangle 22">
            <a:extLst>
              <a:ext uri="{FF2B5EF4-FFF2-40B4-BE49-F238E27FC236}">
                <a16:creationId xmlns:a16="http://schemas.microsoft.com/office/drawing/2014/main" id="{04832AFB-290A-6B47-9CFC-590FA93A5608}"/>
              </a:ext>
            </a:extLst>
          </p:cNvPr>
          <p:cNvSpPr/>
          <p:nvPr/>
        </p:nvSpPr>
        <p:spPr>
          <a:xfrm>
            <a:off x="1070889" y="1546091"/>
            <a:ext cx="10395707"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Which Automation goal was the most important prior to Covid-19 for your organization? How has that changed?</a:t>
            </a:r>
          </a:p>
        </p:txBody>
      </p:sp>
    </p:spTree>
    <p:extLst>
      <p:ext uri="{BB962C8B-B14F-4D97-AF65-F5344CB8AC3E}">
        <p14:creationId xmlns:p14="http://schemas.microsoft.com/office/powerpoint/2010/main" val="280023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6786BD-D924-284A-AA3A-0DC14FC0F2B8}"/>
              </a:ext>
            </a:extLst>
          </p:cNvPr>
          <p:cNvPicPr>
            <a:picLocks noChangeAspect="1"/>
          </p:cNvPicPr>
          <p:nvPr/>
        </p:nvPicPr>
        <p:blipFill>
          <a:blip r:embed="rId2"/>
          <a:stretch>
            <a:fillRect/>
          </a:stretch>
        </p:blipFill>
        <p:spPr>
          <a:xfrm>
            <a:off x="1596572" y="1582057"/>
            <a:ext cx="9219608" cy="4581711"/>
          </a:xfrm>
          <a:prstGeom prst="rect">
            <a:avLst/>
          </a:prstGeom>
        </p:spPr>
      </p:pic>
      <p:sp>
        <p:nvSpPr>
          <p:cNvPr id="7" name="Rectangle 6">
            <a:extLst>
              <a:ext uri="{FF2B5EF4-FFF2-40B4-BE49-F238E27FC236}">
                <a16:creationId xmlns:a16="http://schemas.microsoft.com/office/drawing/2014/main" id="{D63B508A-4CB6-A04B-A721-A6A23AEF55B5}"/>
              </a:ext>
            </a:extLst>
          </p:cNvPr>
          <p:cNvSpPr/>
          <p:nvPr/>
        </p:nvSpPr>
        <p:spPr>
          <a:xfrm>
            <a:off x="1534885" y="6236338"/>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85000"/>
                  </a:srgbClr>
                </a:solidFill>
                <a:effectLst/>
                <a:uLnTx/>
                <a:uFillTx/>
                <a:latin typeface="Arial" panose="020B0604020202020204"/>
                <a:ea typeface="+mn-ea"/>
                <a:cs typeface="+mn-cs"/>
              </a:rPr>
              <a:t>Source: Bain &amp; Company: Reinventing Business through Automation; March 2021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85000"/>
                  </a:srgbClr>
                </a:solidFill>
                <a:effectLst/>
                <a:uLnTx/>
                <a:uFillTx/>
                <a:latin typeface="Arial" panose="020B0604020202020204"/>
                <a:ea typeface="+mn-ea"/>
                <a:cs typeface="+mn-cs"/>
              </a:rPr>
              <a:t>https://</a:t>
            </a:r>
            <a:r>
              <a:rPr kumimoji="0" lang="en-US" sz="700" b="0" i="0" u="none" strike="noStrike" kern="1200" cap="none" spc="0" normalizeH="0" baseline="0" noProof="0" err="1">
                <a:ln>
                  <a:noFill/>
                </a:ln>
                <a:solidFill>
                  <a:srgbClr val="FFFFFF">
                    <a:lumMod val="85000"/>
                  </a:srgbClr>
                </a:solidFill>
                <a:effectLst/>
                <a:uLnTx/>
                <a:uFillTx/>
                <a:latin typeface="Arial" panose="020B0604020202020204"/>
                <a:ea typeface="+mn-ea"/>
                <a:cs typeface="+mn-cs"/>
              </a:rPr>
              <a:t>www.bain.com</a:t>
            </a:r>
            <a:r>
              <a:rPr kumimoji="0" lang="en-US" sz="700" b="0" i="0" u="none" strike="noStrike" kern="1200" cap="none" spc="0" normalizeH="0" baseline="0" noProof="0">
                <a:ln>
                  <a:noFill/>
                </a:ln>
                <a:solidFill>
                  <a:srgbClr val="FFFFFF">
                    <a:lumMod val="85000"/>
                  </a:srgbClr>
                </a:solidFill>
                <a:effectLst/>
                <a:uLnTx/>
                <a:uFillTx/>
                <a:latin typeface="Arial" panose="020B0604020202020204"/>
                <a:ea typeface="+mn-ea"/>
                <a:cs typeface="+mn-cs"/>
              </a:rPr>
              <a:t>/insights/beyond-cost-savings-reinventing-business-through-automation/</a:t>
            </a:r>
          </a:p>
        </p:txBody>
      </p:sp>
      <p:sp>
        <p:nvSpPr>
          <p:cNvPr id="8" name="Title 19">
            <a:extLst>
              <a:ext uri="{FF2B5EF4-FFF2-40B4-BE49-F238E27FC236}">
                <a16:creationId xmlns:a16="http://schemas.microsoft.com/office/drawing/2014/main" id="{76CEB633-177F-D346-BE10-937D985540D8}"/>
              </a:ext>
            </a:extLst>
          </p:cNvPr>
          <p:cNvSpPr txBox="1">
            <a:spLocks/>
          </p:cNvSpPr>
          <p:nvPr/>
        </p:nvSpPr>
        <p:spPr>
          <a:xfrm>
            <a:off x="698500" y="500665"/>
            <a:ext cx="10826152" cy="965648"/>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1" i="0" kern="1200" cap="none" baseline="0">
                <a:solidFill>
                  <a:schemeClr val="bg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Companies plan to adopt a broader range of technologies to achieve more value from automation</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71378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68BEE-1084-A23A-B182-FD04EDEE2776}"/>
              </a:ext>
            </a:extLst>
          </p:cNvPr>
          <p:cNvSpPr>
            <a:spLocks noGrp="1"/>
          </p:cNvSpPr>
          <p:nvPr>
            <p:ph type="sldNum" sz="quarter" idx="11"/>
          </p:nvPr>
        </p:nvSpPr>
        <p:spPr/>
        <p:txBody>
          <a:bodyPr/>
          <a:lstStyle/>
          <a:p>
            <a:fld id="{71D586D2-677B-458F-B417-DB589973A882}" type="slidenum">
              <a:rPr lang="en-US" smtClean="0"/>
              <a:pPr/>
              <a:t>8</a:t>
            </a:fld>
            <a:endParaRPr lang="en-US" dirty="0"/>
          </a:p>
        </p:txBody>
      </p:sp>
      <p:sp>
        <p:nvSpPr>
          <p:cNvPr id="3" name="Title 2">
            <a:extLst>
              <a:ext uri="{FF2B5EF4-FFF2-40B4-BE49-F238E27FC236}">
                <a16:creationId xmlns:a16="http://schemas.microsoft.com/office/drawing/2014/main" id="{9FA98DB6-72C7-AED5-9466-156C81C4EA05}"/>
              </a:ext>
            </a:extLst>
          </p:cNvPr>
          <p:cNvSpPr>
            <a:spLocks noGrp="1"/>
          </p:cNvSpPr>
          <p:nvPr>
            <p:ph type="title"/>
          </p:nvPr>
        </p:nvSpPr>
        <p:spPr/>
        <p:txBody>
          <a:bodyPr/>
          <a:lstStyle/>
          <a:p>
            <a:r>
              <a:rPr lang="en-GB" dirty="0" err="1"/>
              <a:t>Zinnov</a:t>
            </a:r>
            <a:r>
              <a:rPr lang="en-GB" dirty="0"/>
              <a:t> Zones – Hyper Intelligent Automation  2020</a:t>
            </a:r>
          </a:p>
        </p:txBody>
      </p:sp>
      <p:pic>
        <p:nvPicPr>
          <p:cNvPr id="5" name="Picture 4" descr="Timeline&#10;&#10;Description automatically generated">
            <a:extLst>
              <a:ext uri="{FF2B5EF4-FFF2-40B4-BE49-F238E27FC236}">
                <a16:creationId xmlns:a16="http://schemas.microsoft.com/office/drawing/2014/main" id="{735B0D22-02B6-0413-7F9B-454472A81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725"/>
            <a:ext cx="12192000" cy="5416550"/>
          </a:xfrm>
          <a:prstGeom prst="rect">
            <a:avLst/>
          </a:prstGeom>
        </p:spPr>
      </p:pic>
      <p:sp>
        <p:nvSpPr>
          <p:cNvPr id="6" name="Oval 5">
            <a:extLst>
              <a:ext uri="{FF2B5EF4-FFF2-40B4-BE49-F238E27FC236}">
                <a16:creationId xmlns:a16="http://schemas.microsoft.com/office/drawing/2014/main" id="{958CACD8-0135-D146-08E9-A19EBF029B45}"/>
              </a:ext>
            </a:extLst>
          </p:cNvPr>
          <p:cNvSpPr/>
          <p:nvPr/>
        </p:nvSpPr>
        <p:spPr>
          <a:xfrm>
            <a:off x="8968903" y="2198451"/>
            <a:ext cx="282102" cy="282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DF69C8D3-8B10-C8F3-35EC-C46E27CF75D5}"/>
              </a:ext>
            </a:extLst>
          </p:cNvPr>
          <p:cNvCxnSpPr/>
          <p:nvPr/>
        </p:nvCxnSpPr>
        <p:spPr>
          <a:xfrm>
            <a:off x="9192639" y="2801566"/>
            <a:ext cx="486382" cy="0"/>
          </a:xfrm>
          <a:prstGeom prst="line">
            <a:avLst/>
          </a:prstGeom>
          <a:ln w="571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80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9E617-AFD9-D176-F438-3F3DC302851F}"/>
              </a:ext>
            </a:extLst>
          </p:cNvPr>
          <p:cNvSpPr>
            <a:spLocks noGrp="1"/>
          </p:cNvSpPr>
          <p:nvPr>
            <p:ph type="title"/>
          </p:nvPr>
        </p:nvSpPr>
        <p:spPr/>
        <p:txBody>
          <a:bodyPr/>
          <a:lstStyle/>
          <a:p>
            <a:r>
              <a:rPr lang="en-US"/>
              <a:t>Leadership ranking in Intelligent Document Processing </a:t>
            </a:r>
          </a:p>
        </p:txBody>
      </p:sp>
      <p:sp>
        <p:nvSpPr>
          <p:cNvPr id="4" name="Text Placeholder 3">
            <a:extLst>
              <a:ext uri="{FF2B5EF4-FFF2-40B4-BE49-F238E27FC236}">
                <a16:creationId xmlns:a16="http://schemas.microsoft.com/office/drawing/2014/main" id="{D56ED0A7-0CE0-CB8D-73DE-608769F2B65F}"/>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C4A83801-80C6-304C-992A-C6DA88F265D6}"/>
              </a:ext>
            </a:extLst>
          </p:cNvPr>
          <p:cNvPicPr>
            <a:picLocks noChangeAspect="1"/>
          </p:cNvPicPr>
          <p:nvPr/>
        </p:nvPicPr>
        <p:blipFill>
          <a:blip r:embed="rId3"/>
          <a:stretch>
            <a:fillRect/>
          </a:stretch>
        </p:blipFill>
        <p:spPr>
          <a:xfrm>
            <a:off x="1281708" y="1114717"/>
            <a:ext cx="9530741" cy="5001585"/>
          </a:xfrm>
          <a:prstGeom prst="rect">
            <a:avLst/>
          </a:prstGeom>
        </p:spPr>
      </p:pic>
    </p:spTree>
    <p:extLst>
      <p:ext uri="{BB962C8B-B14F-4D97-AF65-F5344CB8AC3E}">
        <p14:creationId xmlns:p14="http://schemas.microsoft.com/office/powerpoint/2010/main" val="491992473"/>
      </p:ext>
    </p:extLst>
  </p:cSld>
  <p:clrMapOvr>
    <a:masterClrMapping/>
  </p:clrMapOvr>
</p:sld>
</file>

<file path=ppt/theme/theme1.xml><?xml version="1.0" encoding="utf-8"?>
<a:theme xmlns:a="http://schemas.openxmlformats.org/drawingml/2006/main" name="20200207 Kofax PPT TEMPLATE WLT 1.4_widescreen">
  <a:themeElements>
    <a:clrScheme name="KOFAX">
      <a:dk1>
        <a:srgbClr val="262626"/>
      </a:dk1>
      <a:lt1>
        <a:sysClr val="window" lastClr="FFFFFF"/>
      </a:lt1>
      <a:dk2>
        <a:srgbClr val="00558C"/>
      </a:dk2>
      <a:lt2>
        <a:srgbClr val="FFFFFF"/>
      </a:lt2>
      <a:accent1>
        <a:srgbClr val="00558C"/>
      </a:accent1>
      <a:accent2>
        <a:srgbClr val="5B9BD5"/>
      </a:accent2>
      <a:accent3>
        <a:srgbClr val="A5A5A5"/>
      </a:accent3>
      <a:accent4>
        <a:srgbClr val="FFC600"/>
      </a:accent4>
      <a:accent5>
        <a:srgbClr val="53565A"/>
      </a:accent5>
      <a:accent6>
        <a:srgbClr val="003960"/>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fax PPT TEMPLATE WLT 1.4_widescreen.pptx" id="{AFB8625D-895A-44FA-82A8-C941944B57B9}" vid="{BDAFF261-4CC1-4CFE-B971-D240714FAF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20200207 Kofax PPT TEMPLATE WLT 1.4_widescreen</Template>
  <TotalTime>0</TotalTime>
  <Words>1863</Words>
  <Application>Microsoft Office PowerPoint</Application>
  <PresentationFormat>Widescreen</PresentationFormat>
  <Paragraphs>196</Paragraphs>
  <Slides>21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Noto Sans Symbols</vt:lpstr>
      <vt:lpstr>TT Norms</vt:lpstr>
      <vt:lpstr>20200207 Kofax PPT TEMPLATE WLT 1.4_widescreen</vt:lpstr>
      <vt:lpstr>Kofax Today</vt:lpstr>
      <vt:lpstr>Agenda</vt:lpstr>
      <vt:lpstr>PowerPoint Presentation</vt:lpstr>
      <vt:lpstr>PowerPoint Presentation</vt:lpstr>
      <vt:lpstr>PowerPoint Presentation</vt:lpstr>
      <vt:lpstr>Companies’ automation priorities extend beyond cost savings and revenue growth </vt:lpstr>
      <vt:lpstr>PowerPoint Presentation</vt:lpstr>
      <vt:lpstr>Zinnov Zones – Hyper Intelligent Automation  2020</vt:lpstr>
      <vt:lpstr>Leadership ranking in Intelligent Document Processing </vt:lpstr>
      <vt:lpstr>Where is Kofax today?</vt:lpstr>
      <vt:lpstr>Our ‘Cloud Choice’ strategy supports enterprise customers that typically leverage a hybrid cloud environment</vt:lpstr>
      <vt:lpstr>Technology Innovation Roadmap at Kofax</vt:lpstr>
      <vt:lpstr>Our Automation Portfolio digitally transforms                        Content-Intensive Workflows… and differentiates us from the Competition </vt:lpstr>
      <vt:lpstr>Understand the Customer</vt:lpstr>
      <vt:lpstr>Customer Engagement</vt:lpstr>
      <vt:lpstr>Customer Qualification </vt:lpstr>
      <vt:lpstr>A hi-tech company</vt:lpstr>
      <vt:lpstr>Not-for-Profit Health Insurance Provider  </vt:lpstr>
      <vt:lpstr>Petroleum Industry </vt:lpstr>
      <vt:lpstr>DMV – Customer Qualification </vt:lpstr>
      <vt:lpstr>Meet the buyers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2016-03-22T23:23:19Z</dcterms:created>
  <dcterms:modified xsi:type="dcterms:W3CDTF">2022-06-22T15:29:01Z</dcterms:modified>
</cp:coreProperties>
</file>